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2.xml" ContentType="application/vnd.openxmlformats-officedocument.presentationml.tags+xml"/>
  <Override PartName="/ppt/theme/theme2.xml" ContentType="application/vnd.openxmlformats-officedocument.theme+xml"/>
  <Override PartName="/ppt/tags/tag3.xml" ContentType="application/vnd.openxmlformats-officedocument.presentationml.tags+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15" r:id="rId4"/>
  </p:sldMasterIdLst>
  <p:notesMasterIdLst>
    <p:notesMasterId r:id="rId48"/>
  </p:notesMasterIdLst>
  <p:handoutMasterIdLst>
    <p:handoutMasterId r:id="rId49"/>
  </p:handoutMasterIdLst>
  <p:sldIdLst>
    <p:sldId id="339" r:id="rId5"/>
    <p:sldId id="1448942204" r:id="rId6"/>
    <p:sldId id="391" r:id="rId7"/>
    <p:sldId id="392" r:id="rId8"/>
    <p:sldId id="393" r:id="rId9"/>
    <p:sldId id="394" r:id="rId10"/>
    <p:sldId id="395" r:id="rId11"/>
    <p:sldId id="396" r:id="rId12"/>
    <p:sldId id="398" r:id="rId13"/>
    <p:sldId id="399" r:id="rId14"/>
    <p:sldId id="400" r:id="rId15"/>
    <p:sldId id="401" r:id="rId16"/>
    <p:sldId id="402" r:id="rId17"/>
    <p:sldId id="403" r:id="rId18"/>
    <p:sldId id="385" r:id="rId19"/>
    <p:sldId id="386" r:id="rId20"/>
    <p:sldId id="388" r:id="rId21"/>
    <p:sldId id="387" r:id="rId22"/>
    <p:sldId id="404" r:id="rId23"/>
    <p:sldId id="372" r:id="rId24"/>
    <p:sldId id="410" r:id="rId25"/>
    <p:sldId id="378" r:id="rId26"/>
    <p:sldId id="365" r:id="rId27"/>
    <p:sldId id="1448942217" r:id="rId28"/>
    <p:sldId id="375" r:id="rId29"/>
    <p:sldId id="1448942219" r:id="rId30"/>
    <p:sldId id="348" r:id="rId31"/>
    <p:sldId id="357" r:id="rId32"/>
    <p:sldId id="1448942220" r:id="rId33"/>
    <p:sldId id="355" r:id="rId34"/>
    <p:sldId id="1448942221" r:id="rId35"/>
    <p:sldId id="373" r:id="rId36"/>
    <p:sldId id="1448942218" r:id="rId37"/>
    <p:sldId id="359" r:id="rId38"/>
    <p:sldId id="347" r:id="rId39"/>
    <p:sldId id="306" r:id="rId40"/>
    <p:sldId id="1448942212" r:id="rId41"/>
    <p:sldId id="1448942213" r:id="rId42"/>
    <p:sldId id="1448942214" r:id="rId43"/>
    <p:sldId id="1448942215" r:id="rId44"/>
    <p:sldId id="256" r:id="rId45"/>
    <p:sldId id="1448942216" r:id="rId46"/>
    <p:sldId id="381" r:id="rId47"/>
  </p:sldIdLst>
  <p:sldSz cx="12192000" cy="6858000"/>
  <p:notesSz cx="6858000" cy="9144000"/>
  <p:custDataLst>
    <p:tags r:id="rId50"/>
  </p:custDataLst>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2" orient="horz" pos="1412" userDrawn="1">
          <p15:clr>
            <a:srgbClr val="A4A3A4"/>
          </p15:clr>
        </p15:guide>
        <p15:guide id="3" orient="horz" pos="2976" userDrawn="1">
          <p15:clr>
            <a:srgbClr val="A4A3A4"/>
          </p15:clr>
        </p15:guide>
        <p15:guide id="4" orient="horz" pos="3555" userDrawn="1">
          <p15:clr>
            <a:srgbClr val="A4A3A4"/>
          </p15:clr>
        </p15:guide>
        <p15:guide id="5" orient="horz" pos="3203" userDrawn="1">
          <p15:clr>
            <a:srgbClr val="A4A3A4"/>
          </p15:clr>
        </p15:guide>
        <p15:guide id="6" pos="384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Collins, Michelle" initials="MC" lastIdx="3" clrIdx="0">
    <p:extLst>
      <p:ext uri="{19B8F6BF-5375-455C-9EA6-DF929625EA0E}">
        <p15:presenceInfo xmlns:p15="http://schemas.microsoft.com/office/powerpoint/2012/main" userId="Collins, Michelle" providerId="None"/>
      </p:ext>
    </p:extLst>
  </p:cmAuthor>
  <p:cmAuthor id="2" name="Peacock, Emma" initials="PE" lastIdx="2" clrIdx="1">
    <p:extLst>
      <p:ext uri="{19B8F6BF-5375-455C-9EA6-DF929625EA0E}">
        <p15:presenceInfo xmlns:p15="http://schemas.microsoft.com/office/powerpoint/2012/main" userId="S::PeacockE@lloyds.com::47588fa4-e537-4c28-9bd2-f46a9c776c83"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prnPr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DBCCBD"/>
    <a:srgbClr val="DAC2F0"/>
    <a:srgbClr val="BCE7DE"/>
    <a:srgbClr val="95DCD0"/>
    <a:srgbClr val="59D1BF"/>
    <a:srgbClr val="00C2AE"/>
    <a:srgbClr val="00AD9B"/>
    <a:srgbClr val="009585"/>
    <a:srgbClr val="54A6FF"/>
    <a:srgbClr val="0A4BB7"/>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215A0A25-C6BA-5797-D02C-93CD999BF4AD}" v="164" dt="2022-02-23T00:51:07.297"/>
    <p1510:client id="{236776B0-8019-010A-4D8F-273815C368CE}" v="14" dt="2022-02-15T09:27:54.208"/>
    <p1510:client id="{46980186-DD00-695E-D7CE-ABDCB5C8C9EA}" v="758" dt="2022-02-14T14:10:08.772"/>
    <p1510:client id="{4FE77113-409A-1E93-97A3-728E4D1C65D3}" v="245" dt="2022-02-23T15:54:11.888"/>
    <p1510:client id="{5D44F6FC-4B92-FCA3-4F0B-70894E04EEA0}" v="39" dt="2022-02-16T16:50:49.011"/>
    <p1510:client id="{67F6BC7C-E0DA-45F8-1B01-1F89D26E00E4}" v="1812" dt="2022-02-21T21:41:21.196"/>
    <p1510:client id="{71BC457F-3E12-F1F7-76F6-6E090E9B62FF}" v="239" dt="2022-02-23T00:36:41.305"/>
    <p1510:client id="{7F07B4BB-6CE7-652D-3F9B-07CA7ABA54AC}" v="1" dt="2022-02-23T09:56:12.371"/>
    <p1510:client id="{7FFFFA7D-EABF-3BA2-778B-7A5C2E9AC9A4}" v="170" dt="2022-02-23T14:04:21.132"/>
    <p1510:client id="{8F983EC8-13C5-98A1-0B34-95DD428C03C5}" v="42" dt="2022-02-14T17:11:18.927"/>
    <p1510:client id="{96E36AB5-AD17-2A4E-640F-295A8B41A3CB}" v="326" dt="2022-02-24T08:04:11.641"/>
    <p1510:client id="{A01B611D-EE8C-23B6-913A-11848D73EE2C}" v="26" dt="2022-02-23T23:51:50.464"/>
    <p1510:client id="{B44C4E9B-0BC0-34AD-27D4-250B4A125D69}" v="170" dt="2022-01-31T16:24:59.310"/>
    <p1510:client id="{C79A3F28-D4DA-18C7-350B-9EB73ABBA79E}" v="10" dt="2022-02-24T00:04:40.555"/>
    <p1510:client id="{C901946C-038B-E934-99B2-40CD099727DD}" v="26" dt="2022-02-09T14:31:52.245"/>
    <p1510:client id="{CF838C79-5E17-6591-CD7E-AF80AB7C1398}" v="29" dt="2022-02-17T15:44:11.356"/>
    <p1510:client id="{D0DD01D2-12C9-0B0E-5EE5-DB545F0ED392}" v="2" dt="2022-02-24T00:05:45.565"/>
    <p1510:client id="{EC2E191C-AFFA-2C05-E86C-51F2989CF16B}" v="10" dt="2022-02-15T15:26:58.298"/>
    <p1510:client id="{F44D259E-7229-3E9B-A0D7-6CEDA5D6D65E}" v="105" dt="2022-02-14T16:58:53.497"/>
    <p1510:client id="{FE1A8EA0-793B-7A6C-E9DB-1F2F2D52F701}" v="37" dt="2022-02-17T13:44:16.501"/>
  </p1510:revLst>
</p1510:revInfo>
</file>

<file path=ppt/tableStyles.xml><?xml version="1.0" encoding="utf-8"?>
<a:tblStyleLst xmlns:a="http://schemas.openxmlformats.org/drawingml/2006/main" def="{7E9639D4-E3E2-4D34-9284-5A2195B3D0D7}">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125E5076-3810-47DD-B79F-674D7AD40C01}" styleName="Dark Style 1 - Accent 1">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1"/>
          </a:solidFill>
        </a:fill>
      </a:tcStyle>
    </a:wholeTbl>
    <a:band1H>
      <a:tcStyle>
        <a:tcBdr/>
        <a:fill>
          <a:solidFill>
            <a:schemeClr val="accent1">
              <a:shade val="60000"/>
            </a:schemeClr>
          </a:solidFill>
        </a:fill>
      </a:tcStyle>
    </a:band1H>
    <a:band1V>
      <a:tcStyle>
        <a:tcBdr/>
        <a:fill>
          <a:solidFill>
            <a:schemeClr val="accent1">
              <a:shade val="60000"/>
            </a:schemeClr>
          </a:solidFill>
        </a:fill>
      </a:tcStyle>
    </a:band1V>
    <a:lastCol>
      <a:tcTxStyle b="on"/>
      <a:tcStyle>
        <a:tcBdr>
          <a:left>
            <a:ln w="25400" cmpd="sng">
              <a:solidFill>
                <a:schemeClr val="lt1"/>
              </a:solidFill>
            </a:ln>
          </a:left>
        </a:tcBdr>
        <a:fill>
          <a:solidFill>
            <a:schemeClr val="accent1">
              <a:shade val="60000"/>
            </a:schemeClr>
          </a:solidFill>
        </a:fill>
      </a:tcStyle>
    </a:lastCol>
    <a:firstCol>
      <a:tcTxStyle b="on"/>
      <a:tcStyle>
        <a:tcBdr>
          <a:right>
            <a:ln w="25400" cmpd="sng">
              <a:solidFill>
                <a:schemeClr val="lt1"/>
              </a:solidFill>
            </a:ln>
          </a:right>
        </a:tcBdr>
        <a:fill>
          <a:solidFill>
            <a:schemeClr val="accent1">
              <a:shade val="60000"/>
            </a:schemeClr>
          </a:solidFill>
        </a:fill>
      </a:tcStyle>
    </a:firstCol>
    <a:lastRow>
      <a:tcTxStyle b="on"/>
      <a:tcStyle>
        <a:tcBdr>
          <a:top>
            <a:ln w="25400" cmpd="sng">
              <a:solidFill>
                <a:schemeClr val="lt1"/>
              </a:solidFill>
            </a:ln>
          </a:top>
        </a:tcBdr>
        <a:fill>
          <a:solidFill>
            <a:schemeClr val="accent1">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D113A9D2-9D6B-4929-AA2D-F23B5EE8CBE7}" styleName="Themed Style 2 - Accent 1">
    <a:tblBg>
      <a:fillRef idx="3">
        <a:schemeClr val="accent1"/>
      </a:fillRef>
      <a:effectRef idx="3">
        <a:schemeClr val="accent1"/>
      </a:effectRef>
    </a:tblBg>
    <a:wholeTbl>
      <a:tcTxStyle>
        <a:fontRef idx="minor">
          <a:scrgbClr r="0" g="0" b="0"/>
        </a:fontRef>
        <a:schemeClr val="lt1"/>
      </a:tcTxStyle>
      <a:tcStyle>
        <a:tcBdr>
          <a:left>
            <a:lnRef idx="1">
              <a:schemeClr val="accent1">
                <a:tint val="50000"/>
              </a:schemeClr>
            </a:lnRef>
          </a:left>
          <a:right>
            <a:lnRef idx="1">
              <a:schemeClr val="accent1">
                <a:tint val="50000"/>
              </a:schemeClr>
            </a:lnRef>
          </a:right>
          <a:top>
            <a:lnRef idx="1">
              <a:schemeClr val="accent1">
                <a:tint val="50000"/>
              </a:schemeClr>
            </a:lnRef>
          </a:top>
          <a:bottom>
            <a:lnRef idx="1">
              <a:schemeClr val="accent1">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17292A2E-F333-43FB-9621-5CBBE7FDCDCB}" styleName="Light Style 2 - Accent 4">
    <a:wholeTbl>
      <a:tcTxStyle>
        <a:fontRef idx="minor">
          <a:scrgbClr r="0" g="0" b="0"/>
        </a:fontRef>
        <a:schemeClr val="tx1"/>
      </a:tcTxStyle>
      <a:tcStyle>
        <a:tcBdr>
          <a:left>
            <a:lnRef idx="1">
              <a:schemeClr val="accent4"/>
            </a:lnRef>
          </a:left>
          <a:right>
            <a:lnRef idx="1">
              <a:schemeClr val="accent4"/>
            </a:lnRef>
          </a:right>
          <a:top>
            <a:lnRef idx="1">
              <a:schemeClr val="accent4"/>
            </a:lnRef>
          </a:top>
          <a:bottom>
            <a:lnRef idx="1">
              <a:schemeClr val="accent4"/>
            </a:lnRef>
          </a:bottom>
          <a:insideH>
            <a:ln>
              <a:noFill/>
            </a:ln>
          </a:insideH>
          <a:insideV>
            <a:ln>
              <a:noFill/>
            </a:ln>
          </a:insideV>
        </a:tcBdr>
        <a:fill>
          <a:noFill/>
        </a:fill>
      </a:tcStyle>
    </a:wholeTbl>
    <a:band1H>
      <a:tcStyle>
        <a:tcBdr>
          <a:top>
            <a:lnRef idx="1">
              <a:schemeClr val="accent4"/>
            </a:lnRef>
          </a:top>
          <a:bottom>
            <a:lnRef idx="1">
              <a:schemeClr val="accent4"/>
            </a:lnRef>
          </a:bottom>
        </a:tcBdr>
      </a:tcStyle>
    </a:band1H>
    <a:band1V>
      <a:tcStyle>
        <a:tcBdr>
          <a:left>
            <a:lnRef idx="1">
              <a:schemeClr val="accent4"/>
            </a:lnRef>
          </a:left>
          <a:right>
            <a:lnRef idx="1">
              <a:schemeClr val="accent4"/>
            </a:lnRef>
          </a:right>
        </a:tcBdr>
      </a:tcStyle>
    </a:band1V>
    <a:band2V>
      <a:tcStyle>
        <a:tcBdr>
          <a:left>
            <a:lnRef idx="1">
              <a:schemeClr val="accent4"/>
            </a:lnRef>
          </a:left>
          <a:right>
            <a:lnRef idx="1">
              <a:schemeClr val="accent4"/>
            </a:lnRef>
          </a:right>
        </a:tcBdr>
      </a:tcStyle>
    </a:band2V>
    <a:lastCol>
      <a:tcTxStyle b="on"/>
      <a:tcStyle>
        <a:tcBdr/>
      </a:tcStyle>
    </a:lastCol>
    <a:firstCol>
      <a:tcTxStyle b="on"/>
      <a:tcStyle>
        <a:tcBdr/>
      </a:tcStyle>
    </a:firstCol>
    <a:lastRow>
      <a:tcTxStyle b="on"/>
      <a:tcStyle>
        <a:tcBdr>
          <a:top>
            <a:ln w="50800" cmpd="dbl">
              <a:solidFill>
                <a:schemeClr val="accent4"/>
              </a:solidFill>
            </a:ln>
          </a:top>
        </a:tcBdr>
      </a:tcStyle>
    </a:lastRow>
    <a:firstRow>
      <a:tcTxStyle b="on">
        <a:fontRef idx="minor">
          <a:scrgbClr r="0" g="0" b="0"/>
        </a:fontRef>
        <a:schemeClr val="bg1"/>
      </a:tcTxStyle>
      <a:tcStyle>
        <a:tcBdr/>
        <a:fillRef idx="1">
          <a:schemeClr val="accent4"/>
        </a:fillRef>
      </a:tcStyle>
    </a:firstRow>
  </a:tblStyle>
  <a:tblStyle styleId="{F2DE63D5-997A-4646-A377-4702673A728D}" styleName="Light Style 2 - Accent 3">
    <a:wholeTbl>
      <a:tcTxStyle>
        <a:fontRef idx="minor">
          <a:scrgbClr r="0" g="0" b="0"/>
        </a:fontRef>
        <a:schemeClr val="tx1"/>
      </a:tcTxStyle>
      <a:tcStyle>
        <a:tcBdr>
          <a:left>
            <a:lnRef idx="1">
              <a:schemeClr val="accent3"/>
            </a:lnRef>
          </a:left>
          <a:right>
            <a:lnRef idx="1">
              <a:schemeClr val="accent3"/>
            </a:lnRef>
          </a:right>
          <a:top>
            <a:lnRef idx="1">
              <a:schemeClr val="accent3"/>
            </a:lnRef>
          </a:top>
          <a:bottom>
            <a:lnRef idx="1">
              <a:schemeClr val="accent3"/>
            </a:lnRef>
          </a:bottom>
          <a:insideH>
            <a:ln>
              <a:noFill/>
            </a:ln>
          </a:insideH>
          <a:insideV>
            <a:ln>
              <a:noFill/>
            </a:ln>
          </a:insideV>
        </a:tcBdr>
        <a:fill>
          <a:noFill/>
        </a:fill>
      </a:tcStyle>
    </a:wholeTbl>
    <a:band1H>
      <a:tcStyle>
        <a:tcBdr>
          <a:top>
            <a:lnRef idx="1">
              <a:schemeClr val="accent3"/>
            </a:lnRef>
          </a:top>
          <a:bottom>
            <a:lnRef idx="1">
              <a:schemeClr val="accent3"/>
            </a:lnRef>
          </a:bottom>
        </a:tcBdr>
      </a:tcStyle>
    </a:band1H>
    <a:band1V>
      <a:tcStyle>
        <a:tcBdr>
          <a:left>
            <a:lnRef idx="1">
              <a:schemeClr val="accent3"/>
            </a:lnRef>
          </a:left>
          <a:right>
            <a:lnRef idx="1">
              <a:schemeClr val="accent3"/>
            </a:lnRef>
          </a:right>
        </a:tcBdr>
      </a:tcStyle>
    </a:band1V>
    <a:band2V>
      <a:tcStyle>
        <a:tcBdr>
          <a:left>
            <a:lnRef idx="1">
              <a:schemeClr val="accent3"/>
            </a:lnRef>
          </a:left>
          <a:right>
            <a:lnRef idx="1">
              <a:schemeClr val="accent3"/>
            </a:lnRef>
          </a:right>
        </a:tcBdr>
      </a:tcStyle>
    </a:band2V>
    <a:lastCol>
      <a:tcTxStyle b="on"/>
      <a:tcStyle>
        <a:tcBdr/>
      </a:tcStyle>
    </a:lastCol>
    <a:firstCol>
      <a:tcTxStyle b="on"/>
      <a:tcStyle>
        <a:tcBdr/>
      </a:tcStyle>
    </a:firstCol>
    <a:lastRow>
      <a:tcTxStyle b="on"/>
      <a:tcStyle>
        <a:tcBdr>
          <a:top>
            <a:ln w="50800" cmpd="dbl">
              <a:solidFill>
                <a:schemeClr val="accent3"/>
              </a:solidFill>
            </a:ln>
          </a:top>
        </a:tcBdr>
      </a:tcStyle>
    </a:lastRow>
    <a:firstRow>
      <a:tcTxStyle b="on">
        <a:fontRef idx="minor">
          <a:scrgbClr r="0" g="0" b="0"/>
        </a:fontRef>
        <a:schemeClr val="bg1"/>
      </a:tcTxStyle>
      <a:tcStyle>
        <a:tcBdr/>
        <a:fillRef idx="1">
          <a:schemeClr val="accent3"/>
        </a:fillRef>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53" d="100"/>
          <a:sy n="53" d="100"/>
        </p:scale>
        <p:origin x="64" y="176"/>
      </p:cViewPr>
      <p:guideLst>
        <p:guide orient="horz" pos="1412"/>
        <p:guide orient="horz" pos="2976"/>
        <p:guide orient="horz" pos="3555"/>
        <p:guide orient="horz" pos="3203"/>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tags" Target="tags/tag1.xml"/><Relationship Id="rId55" Type="http://schemas.openxmlformats.org/officeDocument/2006/relationships/tableStyles" Target="tableStyle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theme" Target="theme/theme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handoutMaster" Target="handoutMasters/handoutMaster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5/10/relationships/revisionInfo" Target="revisionInfo.xml"/><Relationship Id="rId8" Type="http://schemas.openxmlformats.org/officeDocument/2006/relationships/slide" Target="slides/slide4.xml"/><Relationship Id="rId51" Type="http://schemas.openxmlformats.org/officeDocument/2006/relationships/commentAuthors" Target="commentAuthors.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F2DBE24-2887-4222-A5AE-D5DEEAC59DB8}" type="doc">
      <dgm:prSet loTypeId="urn:microsoft.com/office/officeart/2005/8/layout/cycle4" loCatId="cycle" qsTypeId="urn:microsoft.com/office/officeart/2005/8/quickstyle/simple1" qsCatId="simple" csTypeId="urn:microsoft.com/office/officeart/2005/8/colors/accent1_2" csCatId="accent1" phldr="1"/>
      <dgm:spPr/>
      <dgm:t>
        <a:bodyPr/>
        <a:lstStyle/>
        <a:p>
          <a:endParaRPr lang="en-GB"/>
        </a:p>
      </dgm:t>
    </dgm:pt>
    <dgm:pt modelId="{BD565BF3-BD61-410E-A520-98843F2CC73C}">
      <dgm:prSet phldrT="[Text]"/>
      <dgm:spPr/>
      <dgm:t>
        <a:bodyPr/>
        <a:lstStyle/>
        <a:p>
          <a:r>
            <a:rPr lang="en-GB"/>
            <a:t>Q4</a:t>
          </a:r>
        </a:p>
      </dgm:t>
    </dgm:pt>
    <dgm:pt modelId="{837B49D8-C0F3-490B-ACBB-6B8A46BD2709}" type="parTrans" cxnId="{6275CDF8-6694-4703-9C38-8AFFE6934798}">
      <dgm:prSet/>
      <dgm:spPr/>
      <dgm:t>
        <a:bodyPr/>
        <a:lstStyle/>
        <a:p>
          <a:endParaRPr lang="en-GB"/>
        </a:p>
      </dgm:t>
    </dgm:pt>
    <dgm:pt modelId="{2BBBAE99-CD21-41B6-8D92-53F9BCCB46FE}" type="sibTrans" cxnId="{6275CDF8-6694-4703-9C38-8AFFE6934798}">
      <dgm:prSet/>
      <dgm:spPr/>
      <dgm:t>
        <a:bodyPr/>
        <a:lstStyle/>
        <a:p>
          <a:endParaRPr lang="en-GB"/>
        </a:p>
      </dgm:t>
    </dgm:pt>
    <dgm:pt modelId="{39F4DD28-CD04-4644-8612-51A31DFDA8D5}">
      <dgm:prSet phldrT="[Text]"/>
      <dgm:spPr/>
      <dgm:t>
        <a:bodyPr/>
        <a:lstStyle/>
        <a:p>
          <a:r>
            <a:rPr lang="en-GB"/>
            <a:t>Q1</a:t>
          </a:r>
        </a:p>
      </dgm:t>
    </dgm:pt>
    <dgm:pt modelId="{54C5610E-DD60-41B7-AD04-97675009C68F}" type="parTrans" cxnId="{FBCE8A58-2620-4557-B2C3-24310BA66E21}">
      <dgm:prSet/>
      <dgm:spPr/>
      <dgm:t>
        <a:bodyPr/>
        <a:lstStyle/>
        <a:p>
          <a:endParaRPr lang="en-GB"/>
        </a:p>
      </dgm:t>
    </dgm:pt>
    <dgm:pt modelId="{175CFB1E-C344-4F0A-850E-50CDA35C7BA1}" type="sibTrans" cxnId="{FBCE8A58-2620-4557-B2C3-24310BA66E21}">
      <dgm:prSet/>
      <dgm:spPr/>
      <dgm:t>
        <a:bodyPr/>
        <a:lstStyle/>
        <a:p>
          <a:endParaRPr lang="en-GB"/>
        </a:p>
      </dgm:t>
    </dgm:pt>
    <dgm:pt modelId="{8BA4A30F-CD7C-4043-9996-16B9F34A0C25}">
      <dgm:prSet phldrT="[Text]"/>
      <dgm:spPr/>
      <dgm:t>
        <a:bodyPr/>
        <a:lstStyle/>
        <a:p>
          <a:r>
            <a:rPr lang="en-GB"/>
            <a:t>Q2</a:t>
          </a:r>
        </a:p>
      </dgm:t>
    </dgm:pt>
    <dgm:pt modelId="{EDC105B9-77AF-43FD-BD3E-B740838CB991}" type="parTrans" cxnId="{7E10801C-1124-4CEC-AE4A-BF9BFE692546}">
      <dgm:prSet/>
      <dgm:spPr/>
      <dgm:t>
        <a:bodyPr/>
        <a:lstStyle/>
        <a:p>
          <a:endParaRPr lang="en-GB"/>
        </a:p>
      </dgm:t>
    </dgm:pt>
    <dgm:pt modelId="{B4436F83-5926-4890-90C1-9896BF2B53E5}" type="sibTrans" cxnId="{7E10801C-1124-4CEC-AE4A-BF9BFE692546}">
      <dgm:prSet/>
      <dgm:spPr/>
      <dgm:t>
        <a:bodyPr/>
        <a:lstStyle/>
        <a:p>
          <a:endParaRPr lang="en-GB"/>
        </a:p>
      </dgm:t>
    </dgm:pt>
    <dgm:pt modelId="{D7131CED-61FF-4340-8EA2-4BA3E025D17F}">
      <dgm:prSet phldrT="[Text]" custT="1"/>
      <dgm:spPr/>
      <dgm:t>
        <a:bodyPr/>
        <a:lstStyle/>
        <a:p>
          <a:pPr algn="l" rtl="0"/>
          <a:r>
            <a:rPr lang="en-GB" sz="1100">
              <a:latin typeface="Arial"/>
            </a:rPr>
            <a:t>'Lockdown'</a:t>
          </a:r>
          <a:r>
            <a:rPr lang="en-GB" sz="1100"/>
            <a:t> of</a:t>
          </a:r>
          <a:r>
            <a:rPr lang="en-GB" sz="1100">
              <a:latin typeface="Arial"/>
            </a:rPr>
            <a:t> ratings</a:t>
          </a:r>
          <a:r>
            <a:rPr lang="en-GB" sz="1100"/>
            <a:t> for Business Planning</a:t>
          </a:r>
        </a:p>
      </dgm:t>
    </dgm:pt>
    <dgm:pt modelId="{D829485F-0A8D-4358-9DF7-B2E3CE4458F8}" type="parTrans" cxnId="{06A78C73-9D01-44CC-BC02-AC870CDD5403}">
      <dgm:prSet/>
      <dgm:spPr/>
      <dgm:t>
        <a:bodyPr/>
        <a:lstStyle/>
        <a:p>
          <a:endParaRPr lang="en-GB"/>
        </a:p>
      </dgm:t>
    </dgm:pt>
    <dgm:pt modelId="{2324E80F-52ED-4C48-92E3-5885259C17D5}" type="sibTrans" cxnId="{06A78C73-9D01-44CC-BC02-AC870CDD5403}">
      <dgm:prSet/>
      <dgm:spPr/>
      <dgm:t>
        <a:bodyPr/>
        <a:lstStyle/>
        <a:p>
          <a:endParaRPr lang="en-GB"/>
        </a:p>
      </dgm:t>
    </dgm:pt>
    <dgm:pt modelId="{C9FC77E1-7348-4AC0-82A5-09E47E0BFEDE}">
      <dgm:prSet phldrT="[Text]"/>
      <dgm:spPr/>
      <dgm:t>
        <a:bodyPr/>
        <a:lstStyle/>
        <a:p>
          <a:r>
            <a:rPr lang="en-GB"/>
            <a:t>Q3</a:t>
          </a:r>
        </a:p>
      </dgm:t>
    </dgm:pt>
    <dgm:pt modelId="{938A678E-7966-417F-ACB7-EFA13298A0C1}" type="parTrans" cxnId="{318F239A-72BD-49C2-B6F2-2C5D72BA84EE}">
      <dgm:prSet/>
      <dgm:spPr/>
      <dgm:t>
        <a:bodyPr/>
        <a:lstStyle/>
        <a:p>
          <a:endParaRPr lang="en-GB"/>
        </a:p>
      </dgm:t>
    </dgm:pt>
    <dgm:pt modelId="{AA5D68A2-A374-46BE-BC06-A21CB526D399}" type="sibTrans" cxnId="{318F239A-72BD-49C2-B6F2-2C5D72BA84EE}">
      <dgm:prSet/>
      <dgm:spPr/>
      <dgm:t>
        <a:bodyPr/>
        <a:lstStyle/>
        <a:p>
          <a:endParaRPr lang="en-GB"/>
        </a:p>
      </dgm:t>
    </dgm:pt>
    <dgm:pt modelId="{BB4AF629-9864-490E-AD72-F8422AB58D4D}">
      <dgm:prSet phldrT="[Text]" custT="1"/>
      <dgm:spPr/>
      <dgm:t>
        <a:bodyPr/>
        <a:lstStyle/>
        <a:p>
          <a:pPr rtl="0"/>
          <a:r>
            <a:rPr lang="en-GB" sz="1100"/>
            <a:t>Principles used to support Business Planning process</a:t>
          </a:r>
        </a:p>
      </dgm:t>
    </dgm:pt>
    <dgm:pt modelId="{46C45D97-DA72-4194-846E-1A1F53E49EB4}" type="parTrans" cxnId="{9C6CF2F0-CE1A-4437-ABF9-DAAFD01231C5}">
      <dgm:prSet/>
      <dgm:spPr/>
      <dgm:t>
        <a:bodyPr/>
        <a:lstStyle/>
        <a:p>
          <a:endParaRPr lang="en-GB"/>
        </a:p>
      </dgm:t>
    </dgm:pt>
    <dgm:pt modelId="{52A37264-BADA-4A72-91D3-E4490E730676}" type="sibTrans" cxnId="{9C6CF2F0-CE1A-4437-ABF9-DAAFD01231C5}">
      <dgm:prSet/>
      <dgm:spPr/>
      <dgm:t>
        <a:bodyPr/>
        <a:lstStyle/>
        <a:p>
          <a:endParaRPr lang="en-GB"/>
        </a:p>
      </dgm:t>
    </dgm:pt>
    <dgm:pt modelId="{EA9145C4-EE61-465A-AE39-440901E72FEA}">
      <dgm:prSet custT="1"/>
      <dgm:spPr/>
      <dgm:t>
        <a:bodyPr/>
        <a:lstStyle/>
        <a:p>
          <a:pPr algn="l" rtl="0"/>
          <a:r>
            <a:rPr lang="en-GB" sz="1100">
              <a:latin typeface="Arial"/>
            </a:rPr>
            <a:t>Maturity self</a:t>
          </a:r>
          <a:r>
            <a:rPr lang="en-GB" sz="1100"/>
            <a:t> </a:t>
          </a:r>
          <a:r>
            <a:rPr lang="en-GB" sz="1100">
              <a:latin typeface="Arial"/>
            </a:rPr>
            <a:t>assessment submissions</a:t>
          </a:r>
          <a:endParaRPr lang="en-GB" sz="1100"/>
        </a:p>
      </dgm:t>
    </dgm:pt>
    <dgm:pt modelId="{69A5E637-0337-48D1-AD7A-07ECE822916D}" type="parTrans" cxnId="{1517329F-E9A4-458A-9A78-F7FC25787953}">
      <dgm:prSet/>
      <dgm:spPr/>
    </dgm:pt>
    <dgm:pt modelId="{DD1A559E-4C32-4FE3-B30D-71951DC61613}" type="sibTrans" cxnId="{1517329F-E9A4-458A-9A78-F7FC25787953}">
      <dgm:prSet/>
      <dgm:spPr/>
    </dgm:pt>
    <dgm:pt modelId="{54D1C429-DA29-4E98-B650-340E3B153677}">
      <dgm:prSet custT="1"/>
      <dgm:spPr/>
      <dgm:t>
        <a:bodyPr/>
        <a:lstStyle/>
        <a:p>
          <a:pPr algn="l" rtl="0"/>
          <a:endParaRPr lang="en-GB" sz="1100"/>
        </a:p>
      </dgm:t>
    </dgm:pt>
    <dgm:pt modelId="{D10B1558-C963-4BE5-9871-E6EC9DA7286D}" type="parTrans" cxnId="{EB26BAD4-FCC8-4CE6-873E-8A9B9A6FA5AF}">
      <dgm:prSet/>
      <dgm:spPr/>
    </dgm:pt>
    <dgm:pt modelId="{EBE01A68-4F76-4EBB-818D-E640B05260A0}" type="sibTrans" cxnId="{EB26BAD4-FCC8-4CE6-873E-8A9B9A6FA5AF}">
      <dgm:prSet/>
      <dgm:spPr/>
    </dgm:pt>
    <dgm:pt modelId="{3FFFAB8C-EAA6-4F96-AF82-521148DE9629}">
      <dgm:prSet custT="1"/>
      <dgm:spPr/>
      <dgm:t>
        <a:bodyPr/>
        <a:lstStyle/>
        <a:p>
          <a:pPr algn="l" rtl="0"/>
          <a:r>
            <a:rPr lang="en-GB" sz="1100">
              <a:latin typeface="Arial"/>
            </a:rPr>
            <a:t> </a:t>
          </a:r>
          <a:r>
            <a:rPr lang="en-GB" sz="1100"/>
            <a:t>Feedback to </a:t>
          </a:r>
          <a:r>
            <a:rPr lang="en-GB" sz="1100">
              <a:latin typeface="Arial"/>
            </a:rPr>
            <a:t>managing</a:t>
          </a:r>
          <a:r>
            <a:rPr lang="en-GB" sz="1100"/>
            <a:t> </a:t>
          </a:r>
          <a:r>
            <a:rPr lang="en-GB" sz="1100">
              <a:latin typeface="Arial"/>
            </a:rPr>
            <a:t>agents of maturity ratings</a:t>
          </a:r>
          <a:endParaRPr lang="en-US" sz="1100"/>
        </a:p>
      </dgm:t>
    </dgm:pt>
    <dgm:pt modelId="{929ADC78-69BA-4241-8923-A377E2EABDEC}" type="parTrans" cxnId="{F3A9D5C4-2FA6-44B3-85B5-613B04D0520D}">
      <dgm:prSet/>
      <dgm:spPr/>
    </dgm:pt>
    <dgm:pt modelId="{8846CDDC-3B60-4095-99B8-AF1CE4317EBD}" type="sibTrans" cxnId="{F3A9D5C4-2FA6-44B3-85B5-613B04D0520D}">
      <dgm:prSet/>
      <dgm:spPr/>
    </dgm:pt>
    <dgm:pt modelId="{DE1B2A21-28B6-41E6-93E5-589D88A27D40}">
      <dgm:prSet custT="1"/>
      <dgm:spPr/>
      <dgm:t>
        <a:bodyPr/>
        <a:lstStyle/>
        <a:p>
          <a:r>
            <a:rPr lang="en-GB" sz="1100">
              <a:latin typeface="Arial"/>
            </a:rPr>
            <a:t>Updates</a:t>
          </a:r>
          <a:r>
            <a:rPr lang="en-GB" sz="1100"/>
            <a:t> to framework defined and communicated for following year</a:t>
          </a:r>
          <a:endParaRPr lang="en-US" sz="1100"/>
        </a:p>
      </dgm:t>
    </dgm:pt>
    <dgm:pt modelId="{C52D66DF-3001-4EE5-B38B-544E9E145F44}" type="parTrans" cxnId="{3049841E-2B8D-46D0-A86C-2DCA3D8AD107}">
      <dgm:prSet/>
      <dgm:spPr/>
    </dgm:pt>
    <dgm:pt modelId="{2F529014-1509-469E-94D1-D28AC4CE33BE}" type="sibTrans" cxnId="{3049841E-2B8D-46D0-A86C-2DCA3D8AD107}">
      <dgm:prSet/>
      <dgm:spPr/>
    </dgm:pt>
    <dgm:pt modelId="{C3584046-B722-4E13-B6A5-F1389360AE14}" type="pres">
      <dgm:prSet presAssocID="{4F2DBE24-2887-4222-A5AE-D5DEEAC59DB8}" presName="cycleMatrixDiagram" presStyleCnt="0">
        <dgm:presLayoutVars>
          <dgm:chMax val="1"/>
          <dgm:dir/>
          <dgm:animLvl val="lvl"/>
          <dgm:resizeHandles val="exact"/>
        </dgm:presLayoutVars>
      </dgm:prSet>
      <dgm:spPr/>
    </dgm:pt>
    <dgm:pt modelId="{829AD02D-B49A-43B4-990D-F3FF3C832328}" type="pres">
      <dgm:prSet presAssocID="{4F2DBE24-2887-4222-A5AE-D5DEEAC59DB8}" presName="children" presStyleCnt="0"/>
      <dgm:spPr/>
    </dgm:pt>
    <dgm:pt modelId="{C0CAF9A7-E087-49E5-9ED5-516BFA8C751B}" type="pres">
      <dgm:prSet presAssocID="{4F2DBE24-2887-4222-A5AE-D5DEEAC59DB8}" presName="child1group" presStyleCnt="0"/>
      <dgm:spPr/>
    </dgm:pt>
    <dgm:pt modelId="{7C374625-9C18-4485-84E9-E577472F9799}" type="pres">
      <dgm:prSet presAssocID="{4F2DBE24-2887-4222-A5AE-D5DEEAC59DB8}" presName="child1" presStyleLbl="bgAcc1" presStyleIdx="0" presStyleCnt="4"/>
      <dgm:spPr/>
    </dgm:pt>
    <dgm:pt modelId="{21CA79AD-4FF2-4094-BA3D-69DDF27F2A8C}" type="pres">
      <dgm:prSet presAssocID="{4F2DBE24-2887-4222-A5AE-D5DEEAC59DB8}" presName="child1Text" presStyleLbl="bgAcc1" presStyleIdx="0" presStyleCnt="4">
        <dgm:presLayoutVars>
          <dgm:bulletEnabled val="1"/>
        </dgm:presLayoutVars>
      </dgm:prSet>
      <dgm:spPr/>
    </dgm:pt>
    <dgm:pt modelId="{A7AE4F1D-593F-4FA5-9B4B-5E137583FBAD}" type="pres">
      <dgm:prSet presAssocID="{4F2DBE24-2887-4222-A5AE-D5DEEAC59DB8}" presName="child2group" presStyleCnt="0"/>
      <dgm:spPr/>
    </dgm:pt>
    <dgm:pt modelId="{96CC7801-122E-48B1-B19C-9C8CC11B3E4C}" type="pres">
      <dgm:prSet presAssocID="{4F2DBE24-2887-4222-A5AE-D5DEEAC59DB8}" presName="child2" presStyleLbl="bgAcc1" presStyleIdx="1" presStyleCnt="4"/>
      <dgm:spPr/>
    </dgm:pt>
    <dgm:pt modelId="{E19FA106-47C4-4EF5-904B-8CA17B49E82F}" type="pres">
      <dgm:prSet presAssocID="{4F2DBE24-2887-4222-A5AE-D5DEEAC59DB8}" presName="child2Text" presStyleLbl="bgAcc1" presStyleIdx="1" presStyleCnt="4">
        <dgm:presLayoutVars>
          <dgm:bulletEnabled val="1"/>
        </dgm:presLayoutVars>
      </dgm:prSet>
      <dgm:spPr/>
    </dgm:pt>
    <dgm:pt modelId="{3F9D0A1E-6A86-4300-A334-BCD3B8D9B471}" type="pres">
      <dgm:prSet presAssocID="{4F2DBE24-2887-4222-A5AE-D5DEEAC59DB8}" presName="child3group" presStyleCnt="0"/>
      <dgm:spPr/>
    </dgm:pt>
    <dgm:pt modelId="{1094D8A5-3666-4C38-AB73-36271AB28D28}" type="pres">
      <dgm:prSet presAssocID="{4F2DBE24-2887-4222-A5AE-D5DEEAC59DB8}" presName="child3" presStyleLbl="bgAcc1" presStyleIdx="2" presStyleCnt="4" custScaleX="110000" custScaleY="110000"/>
      <dgm:spPr/>
    </dgm:pt>
    <dgm:pt modelId="{D76B2423-3991-4899-97C3-C48C51CEA902}" type="pres">
      <dgm:prSet presAssocID="{4F2DBE24-2887-4222-A5AE-D5DEEAC59DB8}" presName="child3Text" presStyleLbl="bgAcc1" presStyleIdx="2" presStyleCnt="4">
        <dgm:presLayoutVars>
          <dgm:bulletEnabled val="1"/>
        </dgm:presLayoutVars>
      </dgm:prSet>
      <dgm:spPr/>
    </dgm:pt>
    <dgm:pt modelId="{C6717C43-FE5E-43B7-9951-C294B8063E46}" type="pres">
      <dgm:prSet presAssocID="{4F2DBE24-2887-4222-A5AE-D5DEEAC59DB8}" presName="child4group" presStyleCnt="0"/>
      <dgm:spPr/>
    </dgm:pt>
    <dgm:pt modelId="{FF8018BE-FA4A-414A-9721-9A8B8CF968A2}" type="pres">
      <dgm:prSet presAssocID="{4F2DBE24-2887-4222-A5AE-D5DEEAC59DB8}" presName="child4" presStyleLbl="bgAcc1" presStyleIdx="3" presStyleCnt="4" custScaleX="110000" custScaleY="110000"/>
      <dgm:spPr/>
    </dgm:pt>
    <dgm:pt modelId="{2A211E61-3716-4E95-8C75-CA740D41A878}" type="pres">
      <dgm:prSet presAssocID="{4F2DBE24-2887-4222-A5AE-D5DEEAC59DB8}" presName="child4Text" presStyleLbl="bgAcc1" presStyleIdx="3" presStyleCnt="4">
        <dgm:presLayoutVars>
          <dgm:bulletEnabled val="1"/>
        </dgm:presLayoutVars>
      </dgm:prSet>
      <dgm:spPr/>
    </dgm:pt>
    <dgm:pt modelId="{B7D26B0D-995D-49F3-B8F8-1026D595ECD9}" type="pres">
      <dgm:prSet presAssocID="{4F2DBE24-2887-4222-A5AE-D5DEEAC59DB8}" presName="childPlaceholder" presStyleCnt="0"/>
      <dgm:spPr/>
    </dgm:pt>
    <dgm:pt modelId="{F0692D41-476D-41C3-B753-4BC092FFBDF9}" type="pres">
      <dgm:prSet presAssocID="{4F2DBE24-2887-4222-A5AE-D5DEEAC59DB8}" presName="circle" presStyleCnt="0"/>
      <dgm:spPr/>
    </dgm:pt>
    <dgm:pt modelId="{0BCED1F9-F356-4964-9651-ED878390EE5E}" type="pres">
      <dgm:prSet presAssocID="{4F2DBE24-2887-4222-A5AE-D5DEEAC59DB8}" presName="quadrant1" presStyleLbl="node1" presStyleIdx="0" presStyleCnt="4" custScaleX="82645" custScaleY="82645">
        <dgm:presLayoutVars>
          <dgm:chMax val="1"/>
          <dgm:bulletEnabled val="1"/>
        </dgm:presLayoutVars>
      </dgm:prSet>
      <dgm:spPr/>
    </dgm:pt>
    <dgm:pt modelId="{CC6F9145-ECC0-46B0-BA83-3EEFEAC8B2C3}" type="pres">
      <dgm:prSet presAssocID="{4F2DBE24-2887-4222-A5AE-D5DEEAC59DB8}" presName="quadrant2" presStyleLbl="node1" presStyleIdx="1" presStyleCnt="4" custScaleX="82645" custScaleY="82645">
        <dgm:presLayoutVars>
          <dgm:chMax val="1"/>
          <dgm:bulletEnabled val="1"/>
        </dgm:presLayoutVars>
      </dgm:prSet>
      <dgm:spPr/>
    </dgm:pt>
    <dgm:pt modelId="{F581273E-76BB-4E62-BA20-B08019B152AD}" type="pres">
      <dgm:prSet presAssocID="{4F2DBE24-2887-4222-A5AE-D5DEEAC59DB8}" presName="quadrant3" presStyleLbl="node1" presStyleIdx="2" presStyleCnt="4" custScaleX="82645" custScaleY="82645">
        <dgm:presLayoutVars>
          <dgm:chMax val="1"/>
          <dgm:bulletEnabled val="1"/>
        </dgm:presLayoutVars>
      </dgm:prSet>
      <dgm:spPr/>
    </dgm:pt>
    <dgm:pt modelId="{E00399FD-169A-4FC6-8E9C-0E03C2F4D42E}" type="pres">
      <dgm:prSet presAssocID="{4F2DBE24-2887-4222-A5AE-D5DEEAC59DB8}" presName="quadrant4" presStyleLbl="node1" presStyleIdx="3" presStyleCnt="4" custScaleX="82645" custScaleY="82645">
        <dgm:presLayoutVars>
          <dgm:chMax val="1"/>
          <dgm:bulletEnabled val="1"/>
        </dgm:presLayoutVars>
      </dgm:prSet>
      <dgm:spPr/>
    </dgm:pt>
    <dgm:pt modelId="{A196009E-5C9C-47E1-B27B-38367DE29564}" type="pres">
      <dgm:prSet presAssocID="{4F2DBE24-2887-4222-A5AE-D5DEEAC59DB8}" presName="quadrantPlaceholder" presStyleCnt="0"/>
      <dgm:spPr/>
    </dgm:pt>
    <dgm:pt modelId="{71F40A36-EF24-4671-A961-B4967E5342D0}" type="pres">
      <dgm:prSet presAssocID="{4F2DBE24-2887-4222-A5AE-D5DEEAC59DB8}" presName="center1" presStyleLbl="fgShp" presStyleIdx="0" presStyleCnt="2"/>
      <dgm:spPr/>
    </dgm:pt>
    <dgm:pt modelId="{132A54E5-1B8E-4157-BE4F-5D1479C2EDDA}" type="pres">
      <dgm:prSet presAssocID="{4F2DBE24-2887-4222-A5AE-D5DEEAC59DB8}" presName="center2" presStyleLbl="fgShp" presStyleIdx="1" presStyleCnt="2"/>
      <dgm:spPr/>
    </dgm:pt>
  </dgm:ptLst>
  <dgm:cxnLst>
    <dgm:cxn modelId="{47F41209-1341-4515-BED7-0A4BE4005861}" type="presOf" srcId="{D7131CED-61FF-4340-8EA2-4BA3E025D17F}" destId="{D76B2423-3991-4899-97C3-C48C51CEA902}" srcOrd="1" destOrd="1" presId="urn:microsoft.com/office/officeart/2005/8/layout/cycle4"/>
    <dgm:cxn modelId="{BE007B13-079C-463E-9759-A569439D02E5}" type="presOf" srcId="{DE1B2A21-28B6-41E6-93E5-589D88A27D40}" destId="{21CA79AD-4FF2-4094-BA3D-69DDF27F2A8C}" srcOrd="1" destOrd="0" presId="urn:microsoft.com/office/officeart/2005/8/layout/cycle4"/>
    <dgm:cxn modelId="{FFE1FF14-9F18-4EFE-811A-0E500B6E7152}" type="presOf" srcId="{3FFFAB8C-EAA6-4F96-AF82-521148DE9629}" destId="{1094D8A5-3666-4C38-AB73-36271AB28D28}" srcOrd="0" destOrd="0" presId="urn:microsoft.com/office/officeart/2005/8/layout/cycle4"/>
    <dgm:cxn modelId="{7E10801C-1124-4CEC-AE4A-BF9BFE692546}" srcId="{4F2DBE24-2887-4222-A5AE-D5DEEAC59DB8}" destId="{8BA4A30F-CD7C-4043-9996-16B9F34A0C25}" srcOrd="2" destOrd="0" parTransId="{EDC105B9-77AF-43FD-BD3E-B740838CB991}" sibTransId="{B4436F83-5926-4890-90C1-9896BF2B53E5}"/>
    <dgm:cxn modelId="{3049841E-2B8D-46D0-A86C-2DCA3D8AD107}" srcId="{BD565BF3-BD61-410E-A520-98843F2CC73C}" destId="{DE1B2A21-28B6-41E6-93E5-589D88A27D40}" srcOrd="0" destOrd="0" parTransId="{C52D66DF-3001-4EE5-B38B-544E9E145F44}" sibTransId="{2F529014-1509-469E-94D1-D28AC4CE33BE}"/>
    <dgm:cxn modelId="{150CF936-122C-41B2-AEAF-440B86EED3FA}" type="presOf" srcId="{4F2DBE24-2887-4222-A5AE-D5DEEAC59DB8}" destId="{C3584046-B722-4E13-B6A5-F1389360AE14}" srcOrd="0" destOrd="0" presId="urn:microsoft.com/office/officeart/2005/8/layout/cycle4"/>
    <dgm:cxn modelId="{74913139-27A9-4F6F-AFE7-9EC87349DD72}" type="presOf" srcId="{C9FC77E1-7348-4AC0-82A5-09E47E0BFEDE}" destId="{E00399FD-169A-4FC6-8E9C-0E03C2F4D42E}" srcOrd="0" destOrd="0" presId="urn:microsoft.com/office/officeart/2005/8/layout/cycle4"/>
    <dgm:cxn modelId="{06A78C73-9D01-44CC-BC02-AC870CDD5403}" srcId="{8BA4A30F-CD7C-4043-9996-16B9F34A0C25}" destId="{D7131CED-61FF-4340-8EA2-4BA3E025D17F}" srcOrd="1" destOrd="0" parTransId="{D829485F-0A8D-4358-9DF7-B2E3CE4458F8}" sibTransId="{2324E80F-52ED-4C48-92E3-5885259C17D5}"/>
    <dgm:cxn modelId="{FBCE8A58-2620-4557-B2C3-24310BA66E21}" srcId="{4F2DBE24-2887-4222-A5AE-D5DEEAC59DB8}" destId="{39F4DD28-CD04-4644-8612-51A31DFDA8D5}" srcOrd="1" destOrd="0" parTransId="{54C5610E-DD60-41B7-AD04-97675009C68F}" sibTransId="{175CFB1E-C344-4F0A-850E-50CDA35C7BA1}"/>
    <dgm:cxn modelId="{B40E6B7C-FFDE-496E-945E-F6D72AAE5ACC}" type="presOf" srcId="{BB4AF629-9864-490E-AD72-F8422AB58D4D}" destId="{2A211E61-3716-4E95-8C75-CA740D41A878}" srcOrd="1" destOrd="0" presId="urn:microsoft.com/office/officeart/2005/8/layout/cycle4"/>
    <dgm:cxn modelId="{B446197E-41C6-437D-A582-F129AA587A58}" type="presOf" srcId="{D7131CED-61FF-4340-8EA2-4BA3E025D17F}" destId="{1094D8A5-3666-4C38-AB73-36271AB28D28}" srcOrd="0" destOrd="1" presId="urn:microsoft.com/office/officeart/2005/8/layout/cycle4"/>
    <dgm:cxn modelId="{DF816B7F-6B64-4299-9EAC-B2470832D60E}" type="presOf" srcId="{3FFFAB8C-EAA6-4F96-AF82-521148DE9629}" destId="{D76B2423-3991-4899-97C3-C48C51CEA902}" srcOrd="1" destOrd="0" presId="urn:microsoft.com/office/officeart/2005/8/layout/cycle4"/>
    <dgm:cxn modelId="{2B44DC8A-85CE-4A90-B8A1-2C4E117A9827}" type="presOf" srcId="{54D1C429-DA29-4E98-B650-340E3B153677}" destId="{E19FA106-47C4-4EF5-904B-8CA17B49E82F}" srcOrd="1" destOrd="1" presId="urn:microsoft.com/office/officeart/2005/8/layout/cycle4"/>
    <dgm:cxn modelId="{8FC77A99-EBF2-4FF5-8F77-1A9412013AC8}" type="presOf" srcId="{DE1B2A21-28B6-41E6-93E5-589D88A27D40}" destId="{7C374625-9C18-4485-84E9-E577472F9799}" srcOrd="0" destOrd="0" presId="urn:microsoft.com/office/officeart/2005/8/layout/cycle4"/>
    <dgm:cxn modelId="{318F239A-72BD-49C2-B6F2-2C5D72BA84EE}" srcId="{4F2DBE24-2887-4222-A5AE-D5DEEAC59DB8}" destId="{C9FC77E1-7348-4AC0-82A5-09E47E0BFEDE}" srcOrd="3" destOrd="0" parTransId="{938A678E-7966-417F-ACB7-EFA13298A0C1}" sibTransId="{AA5D68A2-A374-46BE-BC06-A21CB526D399}"/>
    <dgm:cxn modelId="{1517329F-E9A4-458A-9A78-F7FC25787953}" srcId="{39F4DD28-CD04-4644-8612-51A31DFDA8D5}" destId="{EA9145C4-EE61-465A-AE39-440901E72FEA}" srcOrd="0" destOrd="0" parTransId="{69A5E637-0337-48D1-AD7A-07ECE822916D}" sibTransId="{DD1A559E-4C32-4FE3-B30D-71951DC61613}"/>
    <dgm:cxn modelId="{FA6985A1-C7D7-4A4D-8E3D-19C0A8081F73}" type="presOf" srcId="{BB4AF629-9864-490E-AD72-F8422AB58D4D}" destId="{FF8018BE-FA4A-414A-9721-9A8B8CF968A2}" srcOrd="0" destOrd="0" presId="urn:microsoft.com/office/officeart/2005/8/layout/cycle4"/>
    <dgm:cxn modelId="{40EB67B9-3CBA-43B6-8171-FD061CE0B400}" type="presOf" srcId="{8BA4A30F-CD7C-4043-9996-16B9F34A0C25}" destId="{F581273E-76BB-4E62-BA20-B08019B152AD}" srcOrd="0" destOrd="0" presId="urn:microsoft.com/office/officeart/2005/8/layout/cycle4"/>
    <dgm:cxn modelId="{38BCDFBD-36BB-4028-A3B7-C5219D08AE13}" type="presOf" srcId="{BD565BF3-BD61-410E-A520-98843F2CC73C}" destId="{0BCED1F9-F356-4964-9651-ED878390EE5E}" srcOrd="0" destOrd="0" presId="urn:microsoft.com/office/officeart/2005/8/layout/cycle4"/>
    <dgm:cxn modelId="{F3A9D5C4-2FA6-44B3-85B5-613B04D0520D}" srcId="{8BA4A30F-CD7C-4043-9996-16B9F34A0C25}" destId="{3FFFAB8C-EAA6-4F96-AF82-521148DE9629}" srcOrd="0" destOrd="0" parTransId="{929ADC78-69BA-4241-8923-A377E2EABDEC}" sibTransId="{8846CDDC-3B60-4095-99B8-AF1CE4317EBD}"/>
    <dgm:cxn modelId="{ADE5FAC4-2885-4FAF-A9A5-EB6B67515B97}" type="presOf" srcId="{39F4DD28-CD04-4644-8612-51A31DFDA8D5}" destId="{CC6F9145-ECC0-46B0-BA83-3EEFEAC8B2C3}" srcOrd="0" destOrd="0" presId="urn:microsoft.com/office/officeart/2005/8/layout/cycle4"/>
    <dgm:cxn modelId="{5F3E67C6-1C1A-4667-A3B5-2124345B6F27}" type="presOf" srcId="{EA9145C4-EE61-465A-AE39-440901E72FEA}" destId="{96CC7801-122E-48B1-B19C-9C8CC11B3E4C}" srcOrd="0" destOrd="0" presId="urn:microsoft.com/office/officeart/2005/8/layout/cycle4"/>
    <dgm:cxn modelId="{CD7B46CC-BFB4-414F-A588-68E11969354C}" type="presOf" srcId="{EA9145C4-EE61-465A-AE39-440901E72FEA}" destId="{E19FA106-47C4-4EF5-904B-8CA17B49E82F}" srcOrd="1" destOrd="0" presId="urn:microsoft.com/office/officeart/2005/8/layout/cycle4"/>
    <dgm:cxn modelId="{EB26BAD4-FCC8-4CE6-873E-8A9B9A6FA5AF}" srcId="{39F4DD28-CD04-4644-8612-51A31DFDA8D5}" destId="{54D1C429-DA29-4E98-B650-340E3B153677}" srcOrd="1" destOrd="0" parTransId="{D10B1558-C963-4BE5-9871-E6EC9DA7286D}" sibTransId="{EBE01A68-4F76-4EBB-818D-E640B05260A0}"/>
    <dgm:cxn modelId="{9C6CF2F0-CE1A-4437-ABF9-DAAFD01231C5}" srcId="{C9FC77E1-7348-4AC0-82A5-09E47E0BFEDE}" destId="{BB4AF629-9864-490E-AD72-F8422AB58D4D}" srcOrd="0" destOrd="0" parTransId="{46C45D97-DA72-4194-846E-1A1F53E49EB4}" sibTransId="{52A37264-BADA-4A72-91D3-E4490E730676}"/>
    <dgm:cxn modelId="{6275CDF8-6694-4703-9C38-8AFFE6934798}" srcId="{4F2DBE24-2887-4222-A5AE-D5DEEAC59DB8}" destId="{BD565BF3-BD61-410E-A520-98843F2CC73C}" srcOrd="0" destOrd="0" parTransId="{837B49D8-C0F3-490B-ACBB-6B8A46BD2709}" sibTransId="{2BBBAE99-CD21-41B6-8D92-53F9BCCB46FE}"/>
    <dgm:cxn modelId="{10C36FFD-7097-4DAC-900F-7596E6237B4D}" type="presOf" srcId="{54D1C429-DA29-4E98-B650-340E3B153677}" destId="{96CC7801-122E-48B1-B19C-9C8CC11B3E4C}" srcOrd="0" destOrd="1" presId="urn:microsoft.com/office/officeart/2005/8/layout/cycle4"/>
    <dgm:cxn modelId="{B486E19B-AE8B-4017-8C61-37508248DCE8}" type="presParOf" srcId="{C3584046-B722-4E13-B6A5-F1389360AE14}" destId="{829AD02D-B49A-43B4-990D-F3FF3C832328}" srcOrd="0" destOrd="0" presId="urn:microsoft.com/office/officeart/2005/8/layout/cycle4"/>
    <dgm:cxn modelId="{DA46A9AF-B7C7-4EC5-B631-A9638BE1D0C8}" type="presParOf" srcId="{829AD02D-B49A-43B4-990D-F3FF3C832328}" destId="{C0CAF9A7-E087-49E5-9ED5-516BFA8C751B}" srcOrd="0" destOrd="0" presId="urn:microsoft.com/office/officeart/2005/8/layout/cycle4"/>
    <dgm:cxn modelId="{F70AAE41-8520-4312-8CC4-27E6F81C34A7}" type="presParOf" srcId="{C0CAF9A7-E087-49E5-9ED5-516BFA8C751B}" destId="{7C374625-9C18-4485-84E9-E577472F9799}" srcOrd="0" destOrd="0" presId="urn:microsoft.com/office/officeart/2005/8/layout/cycle4"/>
    <dgm:cxn modelId="{D86BE513-F508-4697-B21C-968ABBF722A4}" type="presParOf" srcId="{C0CAF9A7-E087-49E5-9ED5-516BFA8C751B}" destId="{21CA79AD-4FF2-4094-BA3D-69DDF27F2A8C}" srcOrd="1" destOrd="0" presId="urn:microsoft.com/office/officeart/2005/8/layout/cycle4"/>
    <dgm:cxn modelId="{A385C75B-67F4-499E-B348-58F5A200E777}" type="presParOf" srcId="{829AD02D-B49A-43B4-990D-F3FF3C832328}" destId="{A7AE4F1D-593F-4FA5-9B4B-5E137583FBAD}" srcOrd="1" destOrd="0" presId="urn:microsoft.com/office/officeart/2005/8/layout/cycle4"/>
    <dgm:cxn modelId="{6E6D578C-09A5-45AD-AC34-AD31E803B560}" type="presParOf" srcId="{A7AE4F1D-593F-4FA5-9B4B-5E137583FBAD}" destId="{96CC7801-122E-48B1-B19C-9C8CC11B3E4C}" srcOrd="0" destOrd="0" presId="urn:microsoft.com/office/officeart/2005/8/layout/cycle4"/>
    <dgm:cxn modelId="{AB358E0A-DEBB-4BAF-A1E9-651FC9695DC3}" type="presParOf" srcId="{A7AE4F1D-593F-4FA5-9B4B-5E137583FBAD}" destId="{E19FA106-47C4-4EF5-904B-8CA17B49E82F}" srcOrd="1" destOrd="0" presId="urn:microsoft.com/office/officeart/2005/8/layout/cycle4"/>
    <dgm:cxn modelId="{1610220E-879C-43E0-8B9E-46C71031DE2E}" type="presParOf" srcId="{829AD02D-B49A-43B4-990D-F3FF3C832328}" destId="{3F9D0A1E-6A86-4300-A334-BCD3B8D9B471}" srcOrd="2" destOrd="0" presId="urn:microsoft.com/office/officeart/2005/8/layout/cycle4"/>
    <dgm:cxn modelId="{764389FF-3325-457F-BB65-43296992F6F8}" type="presParOf" srcId="{3F9D0A1E-6A86-4300-A334-BCD3B8D9B471}" destId="{1094D8A5-3666-4C38-AB73-36271AB28D28}" srcOrd="0" destOrd="0" presId="urn:microsoft.com/office/officeart/2005/8/layout/cycle4"/>
    <dgm:cxn modelId="{E61109D2-4DB7-41B5-AE16-686C1E4C26C5}" type="presParOf" srcId="{3F9D0A1E-6A86-4300-A334-BCD3B8D9B471}" destId="{D76B2423-3991-4899-97C3-C48C51CEA902}" srcOrd="1" destOrd="0" presId="urn:microsoft.com/office/officeart/2005/8/layout/cycle4"/>
    <dgm:cxn modelId="{1BCE48AC-CEF6-4F50-9F87-AD369B8100B1}" type="presParOf" srcId="{829AD02D-B49A-43B4-990D-F3FF3C832328}" destId="{C6717C43-FE5E-43B7-9951-C294B8063E46}" srcOrd="3" destOrd="0" presId="urn:microsoft.com/office/officeart/2005/8/layout/cycle4"/>
    <dgm:cxn modelId="{197A701A-703E-49A9-BBE8-F6D84673CB3C}" type="presParOf" srcId="{C6717C43-FE5E-43B7-9951-C294B8063E46}" destId="{FF8018BE-FA4A-414A-9721-9A8B8CF968A2}" srcOrd="0" destOrd="0" presId="urn:microsoft.com/office/officeart/2005/8/layout/cycle4"/>
    <dgm:cxn modelId="{B36B8C43-325E-463C-BF42-DAD7F09946A3}" type="presParOf" srcId="{C6717C43-FE5E-43B7-9951-C294B8063E46}" destId="{2A211E61-3716-4E95-8C75-CA740D41A878}" srcOrd="1" destOrd="0" presId="urn:microsoft.com/office/officeart/2005/8/layout/cycle4"/>
    <dgm:cxn modelId="{0BB953A7-3D75-4AE2-BC0B-1A2B29E04A1C}" type="presParOf" srcId="{829AD02D-B49A-43B4-990D-F3FF3C832328}" destId="{B7D26B0D-995D-49F3-B8F8-1026D595ECD9}" srcOrd="4" destOrd="0" presId="urn:microsoft.com/office/officeart/2005/8/layout/cycle4"/>
    <dgm:cxn modelId="{F9F494A5-4CB2-42DD-B322-6EE432DC6285}" type="presParOf" srcId="{C3584046-B722-4E13-B6A5-F1389360AE14}" destId="{F0692D41-476D-41C3-B753-4BC092FFBDF9}" srcOrd="1" destOrd="0" presId="urn:microsoft.com/office/officeart/2005/8/layout/cycle4"/>
    <dgm:cxn modelId="{62A5D438-42B3-461E-9BA7-D0CEF1B2F729}" type="presParOf" srcId="{F0692D41-476D-41C3-B753-4BC092FFBDF9}" destId="{0BCED1F9-F356-4964-9651-ED878390EE5E}" srcOrd="0" destOrd="0" presId="urn:microsoft.com/office/officeart/2005/8/layout/cycle4"/>
    <dgm:cxn modelId="{A8B41268-706D-4F8A-8D1D-2E6C3509B044}" type="presParOf" srcId="{F0692D41-476D-41C3-B753-4BC092FFBDF9}" destId="{CC6F9145-ECC0-46B0-BA83-3EEFEAC8B2C3}" srcOrd="1" destOrd="0" presId="urn:microsoft.com/office/officeart/2005/8/layout/cycle4"/>
    <dgm:cxn modelId="{0B0DECE4-F0B0-4688-9FA0-5CAFD1A610AF}" type="presParOf" srcId="{F0692D41-476D-41C3-B753-4BC092FFBDF9}" destId="{F581273E-76BB-4E62-BA20-B08019B152AD}" srcOrd="2" destOrd="0" presId="urn:microsoft.com/office/officeart/2005/8/layout/cycle4"/>
    <dgm:cxn modelId="{502D9DBD-4B98-417A-AE33-7C50F0508C8F}" type="presParOf" srcId="{F0692D41-476D-41C3-B753-4BC092FFBDF9}" destId="{E00399FD-169A-4FC6-8E9C-0E03C2F4D42E}" srcOrd="3" destOrd="0" presId="urn:microsoft.com/office/officeart/2005/8/layout/cycle4"/>
    <dgm:cxn modelId="{4725EED3-F36F-4CE5-82A6-2DBCECFDCDD3}" type="presParOf" srcId="{F0692D41-476D-41C3-B753-4BC092FFBDF9}" destId="{A196009E-5C9C-47E1-B27B-38367DE29564}" srcOrd="4" destOrd="0" presId="urn:microsoft.com/office/officeart/2005/8/layout/cycle4"/>
    <dgm:cxn modelId="{56D19B6B-2D35-4498-9DB9-A82CCF9E5002}" type="presParOf" srcId="{C3584046-B722-4E13-B6A5-F1389360AE14}" destId="{71F40A36-EF24-4671-A961-B4967E5342D0}" srcOrd="2" destOrd="0" presId="urn:microsoft.com/office/officeart/2005/8/layout/cycle4"/>
    <dgm:cxn modelId="{4EAEFCBB-5441-4888-9C57-ED71F2EE9FE9}" type="presParOf" srcId="{C3584046-B722-4E13-B6A5-F1389360AE14}" destId="{132A54E5-1B8E-4157-BE4F-5D1479C2EDDA}" srcOrd="3" destOrd="0" presId="urn:microsoft.com/office/officeart/2005/8/layout/cycle4"/>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1094D8A5-3666-4C38-AB73-36271AB28D28}">
      <dsp:nvSpPr>
        <dsp:cNvPr id="0" name=""/>
        <dsp:cNvSpPr/>
      </dsp:nvSpPr>
      <dsp:spPr>
        <a:xfrm>
          <a:off x="4651023" y="2679987"/>
          <a:ext cx="2205687" cy="1428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a:rPr>
            <a:t> </a:t>
          </a:r>
          <a:r>
            <a:rPr lang="en-GB" sz="1100" kern="1200"/>
            <a:t>Feedback to </a:t>
          </a:r>
          <a:r>
            <a:rPr lang="en-GB" sz="1100" kern="1200">
              <a:latin typeface="Arial"/>
            </a:rPr>
            <a:t>managing</a:t>
          </a:r>
          <a:r>
            <a:rPr lang="en-GB" sz="1100" kern="1200"/>
            <a:t> </a:t>
          </a:r>
          <a:r>
            <a:rPr lang="en-GB" sz="1100" kern="1200">
              <a:latin typeface="Arial"/>
            </a:rPr>
            <a:t>agents of maturity ratings</a:t>
          </a:r>
          <a:endParaRPr lang="en-US" sz="1100" kern="1200"/>
        </a:p>
        <a:p>
          <a:pPr marL="57150" lvl="1" indent="-57150" algn="l" defTabSz="488950" rtl="0">
            <a:lnSpc>
              <a:spcPct val="90000"/>
            </a:lnSpc>
            <a:spcBef>
              <a:spcPct val="0"/>
            </a:spcBef>
            <a:spcAft>
              <a:spcPct val="15000"/>
            </a:spcAft>
            <a:buChar char="•"/>
          </a:pPr>
          <a:r>
            <a:rPr lang="en-GB" sz="1100" kern="1200">
              <a:latin typeface="Arial"/>
            </a:rPr>
            <a:t>'Lockdown'</a:t>
          </a:r>
          <a:r>
            <a:rPr lang="en-GB" sz="1100" kern="1200"/>
            <a:t> of</a:t>
          </a:r>
          <a:r>
            <a:rPr lang="en-GB" sz="1100" kern="1200">
              <a:latin typeface="Arial"/>
            </a:rPr>
            <a:t> ratings</a:t>
          </a:r>
          <a:r>
            <a:rPr lang="en-GB" sz="1100" kern="1200"/>
            <a:t> for Business Planning</a:t>
          </a:r>
        </a:p>
      </dsp:txBody>
      <dsp:txXfrm>
        <a:off x="5344115" y="3068569"/>
        <a:ext cx="1481209" cy="1008816"/>
      </dsp:txXfrm>
    </dsp:sp>
    <dsp:sp modelId="{FF8018BE-FA4A-414A-9721-9A8B8CF968A2}">
      <dsp:nvSpPr>
        <dsp:cNvPr id="0" name=""/>
        <dsp:cNvSpPr/>
      </dsp:nvSpPr>
      <dsp:spPr>
        <a:xfrm>
          <a:off x="1379429" y="2679987"/>
          <a:ext cx="2205687" cy="142878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rtl="0">
            <a:lnSpc>
              <a:spcPct val="90000"/>
            </a:lnSpc>
            <a:spcBef>
              <a:spcPct val="0"/>
            </a:spcBef>
            <a:spcAft>
              <a:spcPct val="15000"/>
            </a:spcAft>
            <a:buChar char="•"/>
          </a:pPr>
          <a:r>
            <a:rPr lang="en-GB" sz="1100" kern="1200"/>
            <a:t>Principles used to support Business Planning process</a:t>
          </a:r>
        </a:p>
      </dsp:txBody>
      <dsp:txXfrm>
        <a:off x="1410815" y="3068569"/>
        <a:ext cx="1481209" cy="1008816"/>
      </dsp:txXfrm>
    </dsp:sp>
    <dsp:sp modelId="{96CC7801-122E-48B1-B19C-9C8CC11B3E4C}">
      <dsp:nvSpPr>
        <dsp:cNvPr id="0" name=""/>
        <dsp:cNvSpPr/>
      </dsp:nvSpPr>
      <dsp:spPr>
        <a:xfrm>
          <a:off x="4751281" y="-15221"/>
          <a:ext cx="2005170" cy="1298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rtl="0">
            <a:lnSpc>
              <a:spcPct val="90000"/>
            </a:lnSpc>
            <a:spcBef>
              <a:spcPct val="0"/>
            </a:spcBef>
            <a:spcAft>
              <a:spcPct val="15000"/>
            </a:spcAft>
            <a:buChar char="•"/>
          </a:pPr>
          <a:r>
            <a:rPr lang="en-GB" sz="1100" kern="1200">
              <a:latin typeface="Arial"/>
            </a:rPr>
            <a:t>Maturity self</a:t>
          </a:r>
          <a:r>
            <a:rPr lang="en-GB" sz="1100" kern="1200"/>
            <a:t> </a:t>
          </a:r>
          <a:r>
            <a:rPr lang="en-GB" sz="1100" kern="1200">
              <a:latin typeface="Arial"/>
            </a:rPr>
            <a:t>assessment submissions</a:t>
          </a:r>
          <a:endParaRPr lang="en-GB" sz="1100" kern="1200"/>
        </a:p>
        <a:p>
          <a:pPr marL="57150" lvl="1" indent="-57150" algn="l" defTabSz="488950" rtl="0">
            <a:lnSpc>
              <a:spcPct val="90000"/>
            </a:lnSpc>
            <a:spcBef>
              <a:spcPct val="0"/>
            </a:spcBef>
            <a:spcAft>
              <a:spcPct val="15000"/>
            </a:spcAft>
            <a:buChar char="•"/>
          </a:pPr>
          <a:endParaRPr lang="en-GB" sz="1100" kern="1200"/>
        </a:p>
      </dsp:txBody>
      <dsp:txXfrm>
        <a:off x="5381364" y="13311"/>
        <a:ext cx="1346555" cy="917107"/>
      </dsp:txXfrm>
    </dsp:sp>
    <dsp:sp modelId="{7C374625-9C18-4485-84E9-E577472F9799}">
      <dsp:nvSpPr>
        <dsp:cNvPr id="0" name=""/>
        <dsp:cNvSpPr/>
      </dsp:nvSpPr>
      <dsp:spPr>
        <a:xfrm>
          <a:off x="1479688" y="-15221"/>
          <a:ext cx="2005170" cy="1298895"/>
        </a:xfrm>
        <a:prstGeom prst="roundRect">
          <a:avLst>
            <a:gd name="adj" fmla="val 10000"/>
          </a:avLst>
        </a:prstGeom>
        <a:solidFill>
          <a:schemeClr val="lt1">
            <a:alpha val="90000"/>
            <a:hueOff val="0"/>
            <a:satOff val="0"/>
            <a:lumOff val="0"/>
            <a:alphaOff val="0"/>
          </a:schemeClr>
        </a:solidFill>
        <a:ln w="12700" cap="flat" cmpd="sng" algn="ctr">
          <a:solidFill>
            <a:schemeClr val="accen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1910" tIns="41910" rIns="41910" bIns="41910" numCol="1" spcCol="1270" anchor="t" anchorCtr="0">
          <a:noAutofit/>
        </a:bodyPr>
        <a:lstStyle/>
        <a:p>
          <a:pPr marL="57150" lvl="1" indent="-57150" algn="l" defTabSz="488950">
            <a:lnSpc>
              <a:spcPct val="90000"/>
            </a:lnSpc>
            <a:spcBef>
              <a:spcPct val="0"/>
            </a:spcBef>
            <a:spcAft>
              <a:spcPct val="15000"/>
            </a:spcAft>
            <a:buChar char="•"/>
          </a:pPr>
          <a:r>
            <a:rPr lang="en-GB" sz="1100" kern="1200">
              <a:latin typeface="Arial"/>
            </a:rPr>
            <a:t>Updates</a:t>
          </a:r>
          <a:r>
            <a:rPr lang="en-GB" sz="1100" kern="1200"/>
            <a:t> to framework defined and communicated for following year</a:t>
          </a:r>
          <a:endParaRPr lang="en-US" sz="1100" kern="1200"/>
        </a:p>
      </dsp:txBody>
      <dsp:txXfrm>
        <a:off x="1508220" y="13311"/>
        <a:ext cx="1346555" cy="917107"/>
      </dsp:txXfrm>
    </dsp:sp>
    <dsp:sp modelId="{0BCED1F9-F356-4964-9651-ED878390EE5E}">
      <dsp:nvSpPr>
        <dsp:cNvPr id="0" name=""/>
        <dsp:cNvSpPr/>
      </dsp:nvSpPr>
      <dsp:spPr>
        <a:xfrm>
          <a:off x="2472424" y="401129"/>
          <a:ext cx="1452542" cy="145254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a:t>Q4</a:t>
          </a:r>
        </a:p>
      </dsp:txBody>
      <dsp:txXfrm>
        <a:off x="2897864" y="826569"/>
        <a:ext cx="1027102" cy="1027102"/>
      </dsp:txXfrm>
    </dsp:sp>
    <dsp:sp modelId="{CC6F9145-ECC0-46B0-BA83-3EEFEAC8B2C3}">
      <dsp:nvSpPr>
        <dsp:cNvPr id="0" name=""/>
        <dsp:cNvSpPr/>
      </dsp:nvSpPr>
      <dsp:spPr>
        <a:xfrm rot="5400000">
          <a:off x="4311173" y="401129"/>
          <a:ext cx="1452542" cy="145254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a:t>Q1</a:t>
          </a:r>
        </a:p>
      </dsp:txBody>
      <dsp:txXfrm rot="-5400000">
        <a:off x="4311173" y="826569"/>
        <a:ext cx="1027102" cy="1027102"/>
      </dsp:txXfrm>
    </dsp:sp>
    <dsp:sp modelId="{F581273E-76BB-4E62-BA20-B08019B152AD}">
      <dsp:nvSpPr>
        <dsp:cNvPr id="0" name=""/>
        <dsp:cNvSpPr/>
      </dsp:nvSpPr>
      <dsp:spPr>
        <a:xfrm rot="10800000">
          <a:off x="4311173" y="2239878"/>
          <a:ext cx="1452542" cy="145254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a:t>Q2</a:t>
          </a:r>
        </a:p>
      </dsp:txBody>
      <dsp:txXfrm rot="10800000">
        <a:off x="4311173" y="2239878"/>
        <a:ext cx="1027102" cy="1027102"/>
      </dsp:txXfrm>
    </dsp:sp>
    <dsp:sp modelId="{E00399FD-169A-4FC6-8E9C-0E03C2F4D42E}">
      <dsp:nvSpPr>
        <dsp:cNvPr id="0" name=""/>
        <dsp:cNvSpPr/>
      </dsp:nvSpPr>
      <dsp:spPr>
        <a:xfrm rot="16200000">
          <a:off x="2472424" y="2239878"/>
          <a:ext cx="1452542" cy="1452542"/>
        </a:xfrm>
        <a:prstGeom prst="pieWedge">
          <a:avLst/>
        </a:prstGeom>
        <a:solidFill>
          <a:schemeClr val="accent1">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227584" tIns="227584" rIns="227584" bIns="227584" numCol="1" spcCol="1270" anchor="ctr" anchorCtr="0">
          <a:noAutofit/>
        </a:bodyPr>
        <a:lstStyle/>
        <a:p>
          <a:pPr marL="0" lvl="0" indent="0" algn="ctr" defTabSz="1422400">
            <a:lnSpc>
              <a:spcPct val="90000"/>
            </a:lnSpc>
            <a:spcBef>
              <a:spcPct val="0"/>
            </a:spcBef>
            <a:spcAft>
              <a:spcPct val="35000"/>
            </a:spcAft>
            <a:buNone/>
          </a:pPr>
          <a:r>
            <a:rPr lang="en-GB" sz="3200" kern="1200"/>
            <a:t>Q3</a:t>
          </a:r>
        </a:p>
      </dsp:txBody>
      <dsp:txXfrm rot="5400000">
        <a:off x="2897864" y="2239878"/>
        <a:ext cx="1027102" cy="1027102"/>
      </dsp:txXfrm>
    </dsp:sp>
    <dsp:sp modelId="{71F40A36-EF24-4671-A961-B4967E5342D0}">
      <dsp:nvSpPr>
        <dsp:cNvPr id="0" name=""/>
        <dsp:cNvSpPr/>
      </dsp:nvSpPr>
      <dsp:spPr>
        <a:xfrm>
          <a:off x="3814656" y="1681461"/>
          <a:ext cx="606827" cy="5276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 modelId="{132A54E5-1B8E-4157-BE4F-5D1479C2EDDA}">
      <dsp:nvSpPr>
        <dsp:cNvPr id="0" name=""/>
        <dsp:cNvSpPr/>
      </dsp:nvSpPr>
      <dsp:spPr>
        <a:xfrm rot="10800000">
          <a:off x="3814656" y="1884413"/>
          <a:ext cx="606827" cy="527676"/>
        </a:xfrm>
        <a:prstGeom prst="circularArrow">
          <a:avLst/>
        </a:prstGeom>
        <a:solidFill>
          <a:schemeClr val="accent1">
            <a:tint val="60000"/>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cycle4">
  <dgm:title val=""/>
  <dgm:desc val=""/>
  <dgm:catLst>
    <dgm:cat type="relationship" pri="26000"/>
    <dgm:cat type="cycle" pri="13000"/>
    <dgm:cat type="matrix" pri="40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ampData>
  <dgm:style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cycleMatrixDiagram">
    <dgm:varLst>
      <dgm:chMax val="1"/>
      <dgm:dir/>
      <dgm:animLvl val="lvl"/>
      <dgm:resizeHandles val="exact"/>
    </dgm:varLst>
    <dgm:alg type="composite">
      <dgm:param type="ar" val="1.3"/>
    </dgm:alg>
    <dgm:shape xmlns:r="http://schemas.openxmlformats.org/officeDocument/2006/relationships" r:blip="">
      <dgm:adjLst/>
    </dgm:shape>
    <dgm:presOf/>
    <dgm:constrLst>
      <dgm:constr type="w" for="ch" forName="children" refType="w"/>
      <dgm:constr type="h" for="ch" forName="children" refType="w" refFor="ch" refForName="children" fact="0.77"/>
      <dgm:constr type="ctrX" for="ch" forName="children" refType="w" fact="0.5"/>
      <dgm:constr type="ctrY" for="ch" forName="children" refType="h" fact="0.5"/>
      <dgm:constr type="w" for="ch" forName="circle" refType="w"/>
      <dgm:constr type="h" for="ch" forName="circle" refType="h"/>
      <dgm:constr type="ctrX" for="ch" forName="circle" refType="w" fact="0.5"/>
      <dgm:constr type="ctrY" for="ch" forName="circle" refType="h" fact="0.5"/>
      <dgm:constr type="w" for="ch" forName="center1" refType="w" fact="0.115"/>
      <dgm:constr type="h" for="ch" forName="center1" refType="w" fact="0.1"/>
      <dgm:constr type="ctrX" for="ch" forName="center1" refType="w" fact="0.5"/>
      <dgm:constr type="ctrY" for="ch" forName="center1" refType="h" fact="0.475"/>
      <dgm:constr type="w" for="ch" forName="center2" refType="w" fact="0.115"/>
      <dgm:constr type="h" for="ch" forName="center2" refType="w" fact="0.1"/>
      <dgm:constr type="ctrX" for="ch" forName="center2" refType="w" fact="0.5"/>
      <dgm:constr type="ctrY" for="ch" forName="center2" refType="h" fact="0.525"/>
    </dgm:constrLst>
    <dgm:ruleLst/>
    <dgm:choose name="Name0">
      <dgm:if name="Name1" axis="ch" ptType="node" func="cnt" op="gte" val="1">
        <dgm:layoutNode name="children">
          <dgm:alg type="composite">
            <dgm:param type="ar" val="1.3"/>
          </dgm:alg>
          <dgm:shape xmlns:r="http://schemas.openxmlformats.org/officeDocument/2006/relationships" r:blip="">
            <dgm:adjLst/>
          </dgm:shape>
          <dgm:presOf/>
          <dgm:choose name="Name2">
            <dgm:if name="Name3" func="var" arg="dir" op="equ" val="norm">
              <dgm:constrLst>
                <dgm:constr type="primFontSz" for="des" ptType="node" op="equ" val="65"/>
                <dgm:constr type="w" for="ch" forName="child1group" refType="w" fact="0.38"/>
                <dgm:constr type="h" for="ch" forName="child1group" refType="h" fact="0.32"/>
                <dgm:constr type="t" for="ch" forName="child1group"/>
                <dgm:constr type="l" for="ch" forName="child1group"/>
                <dgm:constr type="w" for="ch" forName="child2group" refType="w" fact="0.38"/>
                <dgm:constr type="h" for="ch" forName="child2group" refType="h" fact="0.32"/>
                <dgm:constr type="t" for="ch" forName="child2group"/>
                <dgm:constr type="r" for="ch" forName="child2group" refType="w"/>
                <dgm:constr type="w" for="ch" forName="child3group" refType="w" fact="0.38"/>
                <dgm:constr type="h" for="ch" forName="child3group" refType="h" fact="0.32"/>
                <dgm:constr type="b" for="ch" forName="child3group" refType="h"/>
                <dgm:constr type="r" for="ch" forName="child3group" refType="w"/>
                <dgm:constr type="w" for="ch" forName="child4group" refType="w" fact="0.38"/>
                <dgm:constr type="h" for="ch" forName="child4group" refType="h" fact="0.32"/>
                <dgm:constr type="b" for="ch" forName="child4group" refType="h"/>
                <dgm:constr type="l" for="ch" forName="child4group"/>
              </dgm:constrLst>
            </dgm:if>
            <dgm:else name="Name4">
              <dgm:constrLst>
                <dgm:constr type="primFontSz" for="des" ptType="node" op="equ" val="65"/>
                <dgm:constr type="w" for="ch" forName="child1group" refType="w" fact="0.38"/>
                <dgm:constr type="h" for="ch" forName="child1group" refType="h" fact="0.32"/>
                <dgm:constr type="t" for="ch" forName="child1group"/>
                <dgm:constr type="r" for="ch" forName="child1group" refType="w"/>
                <dgm:constr type="w" for="ch" forName="child2group" refType="w" fact="0.38"/>
                <dgm:constr type="h" for="ch" forName="child2group" refType="h" fact="0.32"/>
                <dgm:constr type="t" for="ch" forName="child2group"/>
                <dgm:constr type="l" for="ch" forName="child2group"/>
                <dgm:constr type="w" for="ch" forName="child3group" refType="w" fact="0.38"/>
                <dgm:constr type="h" for="ch" forName="child3group" refType="h" fact="0.32"/>
                <dgm:constr type="b" for="ch" forName="child3group" refType="h"/>
                <dgm:constr type="l" for="ch" forName="child3group"/>
                <dgm:constr type="w" for="ch" forName="child4group" refType="w" fact="0.38"/>
                <dgm:constr type="h" for="ch" forName="child4group" refType="h" fact="0.32"/>
                <dgm:constr type="b" for="ch" forName="child4group" refType="h"/>
                <dgm:constr type="r" for="ch" forName="child4group" refType="w"/>
              </dgm:constrLst>
            </dgm:else>
          </dgm:choose>
          <dgm:ruleLst/>
          <dgm:choose name="Name5">
            <dgm:if name="Name6" axis="ch ch" ptType="node node" st="1 1" cnt="1 0" func="cnt" op="gte" val="1">
              <dgm:layoutNode name="child1group">
                <dgm:alg type="composite">
                  <dgm:param type="horzAlign" val="none"/>
                  <dgm:param type="vertAlign" val="none"/>
                </dgm:alg>
                <dgm:shape xmlns:r="http://schemas.openxmlformats.org/officeDocument/2006/relationships" r:blip="">
                  <dgm:adjLst/>
                </dgm:shape>
                <dgm:presOf/>
                <dgm:choose name="Name7">
                  <dgm:if name="Name8" func="var" arg="dir" op="equ" val="norm">
                    <dgm:constrLst>
                      <dgm:constr type="w" for="ch" forName="child1" refType="w"/>
                      <dgm:constr type="h" for="ch" forName="child1" refType="h"/>
                      <dgm:constr type="t" for="ch" forName="child1"/>
                      <dgm:constr type="l" for="ch" forName="child1"/>
                      <dgm:constr type="w" for="ch" forName="child1Text" refType="w" fact="0.7"/>
                      <dgm:constr type="h" for="ch" forName="child1Text" refType="h" fact="0.75"/>
                      <dgm:constr type="t" for="ch" forName="child1Text"/>
                      <dgm:constr type="l" for="ch" forName="child1Text"/>
                    </dgm:constrLst>
                  </dgm:if>
                  <dgm:else name="Name9">
                    <dgm:constrLst>
                      <dgm:constr type="w" for="ch" forName="child1" refType="w"/>
                      <dgm:constr type="h" for="ch" forName="child1" refType="h"/>
                      <dgm:constr type="t" for="ch" forName="child1"/>
                      <dgm:constr type="r" for="ch" forName="child1" refType="w"/>
                      <dgm:constr type="w" for="ch" forName="child1Text" refType="w" fact="0.7"/>
                      <dgm:constr type="h" for="ch" forName="child1Text" refType="h" fact="0.75"/>
                      <dgm:constr type="t" for="ch" forName="child1Text"/>
                      <dgm:constr type="r" for="ch" forName="child1Text" refType="w"/>
                    </dgm:constrLst>
                  </dgm:else>
                </dgm:choose>
                <dgm:ruleLst/>
                <dgm:layoutNode name="child1" styleLbl="bgAcc1">
                  <dgm:alg type="sp"/>
                  <dgm:shape xmlns:r="http://schemas.openxmlformats.org/officeDocument/2006/relationships" type="roundRect" r:blip="" zOrderOff="-2">
                    <dgm:adjLst>
                      <dgm:adj idx="1" val="0.1"/>
                    </dgm:adjLst>
                  </dgm:shape>
                  <dgm:presOf axis="ch des" ptType="node node" st="1 1" cnt="1 0"/>
                  <dgm:constrLst/>
                  <dgm:ruleLst/>
                </dgm:layoutNode>
                <dgm:layoutNode name="child1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1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0"/>
          </dgm:choose>
          <dgm:choose name="Name11">
            <dgm:if name="Name12" axis="ch ch" ptType="node node" st="2 1" cnt="1 0" func="cnt" op="gte" val="1">
              <dgm:layoutNode name="child2group">
                <dgm:alg type="composite">
                  <dgm:param type="horzAlign" val="none"/>
                  <dgm:param type="vertAlign" val="none"/>
                </dgm:alg>
                <dgm:shape xmlns:r="http://schemas.openxmlformats.org/officeDocument/2006/relationships" r:blip="">
                  <dgm:adjLst/>
                </dgm:shape>
                <dgm:choose name="Name13">
                  <dgm:if name="Name14" func="var" arg="dir" op="equ" val="norm">
                    <dgm:constrLst>
                      <dgm:constr type="w" for="ch" forName="child2" refType="w"/>
                      <dgm:constr type="h" for="ch" forName="child2" refType="h"/>
                      <dgm:constr type="t" for="ch" forName="child2"/>
                      <dgm:constr type="r" for="ch" forName="child2" refType="w"/>
                      <dgm:constr type="w" for="ch" forName="child2Text" refType="w" fact="0.7"/>
                      <dgm:constr type="h" for="ch" forName="child2Text" refType="h" fact="0.75"/>
                      <dgm:constr type="t" for="ch" forName="child2Text"/>
                      <dgm:constr type="r" for="ch" forName="child2Text" refType="w"/>
                    </dgm:constrLst>
                  </dgm:if>
                  <dgm:else name="Name15">
                    <dgm:constrLst>
                      <dgm:constr type="w" for="ch" forName="child2" refType="w"/>
                      <dgm:constr type="h" for="ch" forName="child2" refType="h"/>
                      <dgm:constr type="t" for="ch" forName="child2"/>
                      <dgm:constr type="l" for="ch" forName="child2"/>
                      <dgm:constr type="w" for="ch" forName="child2Text" refType="w" fact="0.7"/>
                      <dgm:constr type="h" for="ch" forName="child2Text" refType="h" fact="0.75"/>
                      <dgm:constr type="t" for="ch" forName="child2Text"/>
                      <dgm:constr type="l" for="ch" forName="child2Text"/>
                    </dgm:constrLst>
                  </dgm:else>
                </dgm:choose>
                <dgm:ruleLst/>
                <dgm:layoutNode name="child2" styleLbl="bgAcc1">
                  <dgm:alg type="sp"/>
                  <dgm:shape xmlns:r="http://schemas.openxmlformats.org/officeDocument/2006/relationships" type="roundRect" r:blip="" zOrderOff="-2">
                    <dgm:adjLst>
                      <dgm:adj idx="1" val="0.1"/>
                    </dgm:adjLst>
                  </dgm:shape>
                  <dgm:presOf axis="ch des" ptType="node node" st="2 1" cnt="1 0"/>
                  <dgm:constrLst/>
                  <dgm:ruleLst/>
                </dgm:layoutNode>
                <dgm:layoutNode name="child2Text" styleLbl="bgAcc1">
                  <dgm:varLst>
                    <dgm:bulletEnabled val="1"/>
                  </dgm:varLst>
                  <dgm:alg type="tx">
                    <dgm:param type="stBulletLvl" val="1"/>
                  </dgm:alg>
                  <dgm:shape xmlns:r="http://schemas.openxmlformats.org/officeDocument/2006/relationships" type="roundRect" r:blip="" zOrderOff="-2" hideGeom="1">
                    <dgm:adjLst>
                      <dgm:adj idx="1" val="0.1"/>
                    </dgm:adjLst>
                  </dgm:shape>
                  <dgm:presOf axis="ch des" ptType="node node" st="2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16"/>
          </dgm:choose>
          <dgm:choose name="Name17">
            <dgm:if name="Name18" axis="ch ch" ptType="node node" st="3 1" cnt="1 0" func="cnt" op="gte" val="1">
              <dgm:layoutNode name="child3group">
                <dgm:alg type="composite">
                  <dgm:param type="horzAlign" val="none"/>
                  <dgm:param type="vertAlign" val="none"/>
                </dgm:alg>
                <dgm:shape xmlns:r="http://schemas.openxmlformats.org/officeDocument/2006/relationships" r:blip="">
                  <dgm:adjLst/>
                </dgm:shape>
                <dgm:presOf/>
                <dgm:choose name="Name19">
                  <dgm:if name="Name20" func="var" arg="dir" op="equ" val="norm">
                    <dgm:constrLst>
                      <dgm:constr type="w" for="ch" forName="child3" refType="w"/>
                      <dgm:constr type="h" for="ch" forName="child3" refType="h"/>
                      <dgm:constr type="b" for="ch" forName="child3" refType="h"/>
                      <dgm:constr type="r" for="ch" forName="child3" refType="w"/>
                      <dgm:constr type="w" for="ch" forName="child3Text" refType="w" fact="0.7"/>
                      <dgm:constr type="h" for="ch" forName="child3Text" refType="h" fact="0.75"/>
                      <dgm:constr type="b" for="ch" forName="child3Text" refType="h"/>
                      <dgm:constr type="r" for="ch" forName="child3Text" refType="w"/>
                    </dgm:constrLst>
                  </dgm:if>
                  <dgm:else name="Name21">
                    <dgm:constrLst>
                      <dgm:constr type="w" for="ch" forName="child3" refType="w"/>
                      <dgm:constr type="h" for="ch" forName="child3" refType="h"/>
                      <dgm:constr type="b" for="ch" forName="child3" refType="h"/>
                      <dgm:constr type="l" for="ch" forName="child3"/>
                      <dgm:constr type="w" for="ch" forName="child3Text" refType="w" fact="0.7"/>
                      <dgm:constr type="h" for="ch" forName="child3Text" refType="h" fact="0.75"/>
                      <dgm:constr type="b" for="ch" forName="child3Text" refType="h"/>
                      <dgm:constr type="l" for="ch" forName="child3Text"/>
                    </dgm:constrLst>
                  </dgm:else>
                </dgm:choose>
                <dgm:ruleLst/>
                <dgm:layoutNode name="child3" styleLbl="bgAcc1">
                  <dgm:alg type="sp"/>
                  <dgm:shape xmlns:r="http://schemas.openxmlformats.org/officeDocument/2006/relationships" type="roundRect" r:blip="" zOrderOff="-4">
                    <dgm:adjLst>
                      <dgm:adj idx="1" val="0.1"/>
                    </dgm:adjLst>
                  </dgm:shape>
                  <dgm:presOf axis="ch des" ptType="node node" st="3 1" cnt="1 0"/>
                  <dgm:constrLst/>
                  <dgm:ruleLst/>
                </dgm:layoutNode>
                <dgm:layoutNode name="child3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3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2"/>
          </dgm:choose>
          <dgm:choose name="Name23">
            <dgm:if name="Name24" axis="ch ch" ptType="node node" st="4 1" cnt="1 0" func="cnt" op="gte" val="1">
              <dgm:layoutNode name="child4group">
                <dgm:alg type="composite">
                  <dgm:param type="horzAlign" val="none"/>
                  <dgm:param type="vertAlign" val="none"/>
                </dgm:alg>
                <dgm:shape xmlns:r="http://schemas.openxmlformats.org/officeDocument/2006/relationships" r:blip="">
                  <dgm:adjLst/>
                </dgm:shape>
                <dgm:presOf/>
                <dgm:choose name="Name25">
                  <dgm:if name="Name26" func="var" arg="dir" op="equ" val="norm">
                    <dgm:constrLst>
                      <dgm:constr type="w" for="ch" forName="child4" refType="w"/>
                      <dgm:constr type="h" for="ch" forName="child4" refType="h"/>
                      <dgm:constr type="b" for="ch" forName="child4" refType="h"/>
                      <dgm:constr type="l" for="ch" forName="child4"/>
                      <dgm:constr type="w" for="ch" forName="child4Text" refType="w" fact="0.7"/>
                      <dgm:constr type="h" for="ch" forName="child4Text" refType="h" fact="0.75"/>
                      <dgm:constr type="b" for="ch" forName="child4Text" refType="h"/>
                      <dgm:constr type="l" for="ch" forName="child4Text"/>
                    </dgm:constrLst>
                  </dgm:if>
                  <dgm:else name="Name27">
                    <dgm:constrLst>
                      <dgm:constr type="w" for="ch" forName="child4" refType="w"/>
                      <dgm:constr type="h" for="ch" forName="child4" refType="h"/>
                      <dgm:constr type="b" for="ch" forName="child4" refType="h"/>
                      <dgm:constr type="r" for="ch" forName="child4" refType="w"/>
                      <dgm:constr type="w" for="ch" forName="child4Text" refType="w" fact="0.7"/>
                      <dgm:constr type="h" for="ch" forName="child4Text" refType="h" fact="0.75"/>
                      <dgm:constr type="b" for="ch" forName="child4Text" refType="h"/>
                      <dgm:constr type="r" for="ch" forName="child4Text" refType="w"/>
                    </dgm:constrLst>
                  </dgm:else>
                </dgm:choose>
                <dgm:ruleLst/>
                <dgm:layoutNode name="child4" styleLbl="bgAcc1">
                  <dgm:alg type="sp"/>
                  <dgm:shape xmlns:r="http://schemas.openxmlformats.org/officeDocument/2006/relationships" type="roundRect" r:blip="" zOrderOff="-4">
                    <dgm:adjLst>
                      <dgm:adj idx="1" val="0.1"/>
                    </dgm:adjLst>
                  </dgm:shape>
                  <dgm:presOf axis="ch des" ptType="node node" st="4 1" cnt="1 0"/>
                  <dgm:constrLst/>
                  <dgm:ruleLst/>
                </dgm:layoutNode>
                <dgm:layoutNode name="child4Text" styleLbl="bgAcc1">
                  <dgm:varLst>
                    <dgm:bulletEnabled val="1"/>
                  </dgm:varLst>
                  <dgm:alg type="tx">
                    <dgm:param type="stBulletLvl" val="1"/>
                  </dgm:alg>
                  <dgm:shape xmlns:r="http://schemas.openxmlformats.org/officeDocument/2006/relationships" type="roundRect" r:blip="" zOrderOff="-4" hideGeom="1">
                    <dgm:adjLst>
                      <dgm:adj idx="1" val="0.1"/>
                    </dgm:adjLst>
                  </dgm:shape>
                  <dgm:presOf axis="ch des" ptType="node node" st="4 1" cnt="1 0"/>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if>
            <dgm:else name="Name28"/>
          </dgm:choose>
          <dgm:layoutNode name="childPlaceholder">
            <dgm:alg type="sp"/>
            <dgm:shape xmlns:r="http://schemas.openxmlformats.org/officeDocument/2006/relationships" r:blip="">
              <dgm:adjLst/>
            </dgm:shape>
            <dgm:presOf/>
            <dgm:constrLst/>
            <dgm:ruleLst/>
          </dgm:layoutNode>
        </dgm:layoutNode>
        <dgm:layoutNode name="circle">
          <dgm:alg type="composite">
            <dgm:param type="ar" val="1"/>
          </dgm:alg>
          <dgm:shape xmlns:r="http://schemas.openxmlformats.org/officeDocument/2006/relationships" r:blip="">
            <dgm:adjLst/>
          </dgm:shape>
          <dgm:presOf/>
          <dgm:choose name="Name29">
            <dgm:if name="Name30" func="var" arg="dir" op="equ" val="norm">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r" for="ch" forName="quadrant1" refType="w" fact="0.5"/>
                <dgm:constr type="r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l" for="ch" forName="quadrant2" refType="w" fact="0.5"/>
                <dgm:constr type="l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l" for="ch" forName="quadrant3" refType="w" fact="0.5"/>
                <dgm:constr type="l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r" for="ch" forName="quadrant4" refType="w" fact="0.5"/>
                <dgm:constr type="rOff" for="ch" forName="quadrant4" refType="w" fact="-0.01"/>
              </dgm:constrLst>
            </dgm:if>
            <dgm:else name="Name31">
              <dgm:constrLst>
                <dgm:constr type="primFontSz" for="ch" ptType="node" op="equ" val="65"/>
                <dgm:constr type="w" for="ch" forName="quadrant1" refType="w" fact="0.433"/>
                <dgm:constr type="h" for="ch" forName="quadrant1" refType="h" fact="0.433"/>
                <dgm:constr type="b" for="ch" forName="quadrant1" refType="h" fact="0.5"/>
                <dgm:constr type="bOff" for="ch" forName="quadrant1" refType="h" fact="-0.01"/>
                <dgm:constr type="l" for="ch" forName="quadrant1" refType="w" fact="0.5"/>
                <dgm:constr type="lOff" for="ch" forName="quadrant1" refType="w" fact="0.01"/>
                <dgm:constr type="w" for="ch" forName="quadrant2" refType="w" fact="0.433"/>
                <dgm:constr type="h" for="ch" forName="quadrant2" refType="h" fact="0.433"/>
                <dgm:constr type="b" for="ch" forName="quadrant2" refType="h" fact="0.5"/>
                <dgm:constr type="bOff" for="ch" forName="quadrant2" refType="h" fact="-0.01"/>
                <dgm:constr type="r" for="ch" forName="quadrant2" refType="w" fact="0.5"/>
                <dgm:constr type="rOff" for="ch" forName="quadrant2" refType="w" fact="-0.01"/>
                <dgm:constr type="w" for="ch" forName="quadrant3" refType="w" fact="0.433"/>
                <dgm:constr type="h" for="ch" forName="quadrant3" refType="h" fact="0.433"/>
                <dgm:constr type="t" for="ch" forName="quadrant3" refType="h" fact="0.5"/>
                <dgm:constr type="tOff" for="ch" forName="quadrant3" refType="h" fact="0.01"/>
                <dgm:constr type="r" for="ch" forName="quadrant3" refType="w" fact="0.5"/>
                <dgm:constr type="rOff" for="ch" forName="quadrant3" refType="w" fact="-0.01"/>
                <dgm:constr type="w" for="ch" forName="quadrant4" refType="w" fact="0.433"/>
                <dgm:constr type="h" for="ch" forName="quadrant4" refType="h" fact="0.433"/>
                <dgm:constr type="t" for="ch" forName="quadrant4" refType="h" fact="0.5"/>
                <dgm:constr type="tOff" for="ch" forName="quadrant4" refType="h" fact="0.01"/>
                <dgm:constr type="l" for="ch" forName="quadrant4" refType="w" fact="0.5"/>
                <dgm:constr type="lOff" for="ch" forName="quadrant4" refType="w" fact="0.01"/>
              </dgm:constrLst>
            </dgm:else>
          </dgm:choose>
          <dgm:ruleLst/>
          <dgm:layoutNode name="quadrant1" styleLbl="node1">
            <dgm:varLst>
              <dgm:chMax val="1"/>
              <dgm:bulletEnabled val="1"/>
            </dgm:varLst>
            <dgm:alg type="tx"/>
            <dgm:choose name="Name32">
              <dgm:if name="Name33" func="var" arg="dir" op="equ" val="norm">
                <dgm:shape xmlns:r="http://schemas.openxmlformats.org/officeDocument/2006/relationships" type="pieWedge" r:blip="">
                  <dgm:adjLst/>
                </dgm:shape>
              </dgm:if>
              <dgm:else name="Name34">
                <dgm:shape xmlns:r="http://schemas.openxmlformats.org/officeDocument/2006/relationships" rot="90" type="pieWedge" r:blip="">
                  <dgm:adjLst/>
                </dgm:shape>
              </dgm:else>
            </dgm:choose>
            <dgm:presOf axis="ch" ptType="node" cnt="1"/>
            <dgm:constrLst/>
            <dgm:ruleLst>
              <dgm:rule type="primFontSz" val="5" fact="NaN" max="NaN"/>
            </dgm:ruleLst>
          </dgm:layoutNode>
          <dgm:layoutNode name="quadrant2" styleLbl="node1">
            <dgm:varLst>
              <dgm:chMax val="1"/>
              <dgm:bulletEnabled val="1"/>
            </dgm:varLst>
            <dgm:alg type="tx"/>
            <dgm:choose name="Name35">
              <dgm:if name="Name36" func="var" arg="dir" op="equ" val="norm">
                <dgm:shape xmlns:r="http://schemas.openxmlformats.org/officeDocument/2006/relationships" rot="90" type="pieWedge" r:blip="">
                  <dgm:adjLst/>
                </dgm:shape>
              </dgm:if>
              <dgm:else name="Name37">
                <dgm:shape xmlns:r="http://schemas.openxmlformats.org/officeDocument/2006/relationships" type="pieWedge" r:blip="">
                  <dgm:adjLst/>
                </dgm:shape>
              </dgm:else>
            </dgm:choose>
            <dgm:presOf axis="ch" ptType="node" st="2" cnt="1"/>
            <dgm:constrLst/>
            <dgm:ruleLst>
              <dgm:rule type="primFontSz" val="5" fact="NaN" max="NaN"/>
            </dgm:ruleLst>
          </dgm:layoutNode>
          <dgm:layoutNode name="quadrant3" styleLbl="node1">
            <dgm:varLst>
              <dgm:chMax val="1"/>
              <dgm:bulletEnabled val="1"/>
            </dgm:varLst>
            <dgm:alg type="tx"/>
            <dgm:choose name="Name38">
              <dgm:if name="Name39" func="var" arg="dir" op="equ" val="norm">
                <dgm:shape xmlns:r="http://schemas.openxmlformats.org/officeDocument/2006/relationships" rot="180" type="pieWedge" r:blip="">
                  <dgm:adjLst/>
                </dgm:shape>
              </dgm:if>
              <dgm:else name="Name40">
                <dgm:shape xmlns:r="http://schemas.openxmlformats.org/officeDocument/2006/relationships" rot="270" type="pieWedge" r:blip="">
                  <dgm:adjLst/>
                </dgm:shape>
              </dgm:else>
            </dgm:choose>
            <dgm:presOf axis="ch" ptType="node" st="3" cnt="1"/>
            <dgm:constrLst/>
            <dgm:ruleLst>
              <dgm:rule type="primFontSz" val="5" fact="NaN" max="NaN"/>
            </dgm:ruleLst>
          </dgm:layoutNode>
          <dgm:layoutNode name="quadrant4" styleLbl="node1">
            <dgm:varLst>
              <dgm:chMax val="1"/>
              <dgm:bulletEnabled val="1"/>
            </dgm:varLst>
            <dgm:alg type="tx"/>
            <dgm:choose name="Name41">
              <dgm:if name="Name42" func="var" arg="dir" op="equ" val="norm">
                <dgm:shape xmlns:r="http://schemas.openxmlformats.org/officeDocument/2006/relationships" rot="270" type="pieWedge" r:blip="">
                  <dgm:adjLst/>
                </dgm:shape>
              </dgm:if>
              <dgm:else name="Name43">
                <dgm:shape xmlns:r="http://schemas.openxmlformats.org/officeDocument/2006/relationships" rot="180" type="pieWedge" r:blip="">
                  <dgm:adjLst/>
                </dgm:shape>
              </dgm:else>
            </dgm:choose>
            <dgm:presOf axis="ch" ptType="node" st="4" cnt="1"/>
            <dgm:constrLst/>
            <dgm:ruleLst>
              <dgm:rule type="primFontSz" val="5" fact="NaN" max="NaN"/>
            </dgm:ruleLst>
          </dgm:layoutNode>
          <dgm:layoutNode name="quadrantPlaceholder">
            <dgm:alg type="sp"/>
            <dgm:shape xmlns:r="http://schemas.openxmlformats.org/officeDocument/2006/relationships" r:blip="">
              <dgm:adjLst/>
            </dgm:shape>
            <dgm:presOf/>
            <dgm:constrLst/>
            <dgm:ruleLst/>
          </dgm:layoutNode>
        </dgm:layoutNode>
        <dgm:layoutNode name="center1" styleLbl="fgShp">
          <dgm:alg type="sp"/>
          <dgm:choose name="Name44">
            <dgm:if name="Name45" func="var" arg="dir" op="equ" val="norm">
              <dgm:shape xmlns:r="http://schemas.openxmlformats.org/officeDocument/2006/relationships" type="circularArrow" r:blip="" zOrderOff="16">
                <dgm:adjLst/>
              </dgm:shape>
            </dgm:if>
            <dgm:else name="Name46">
              <dgm:shape xmlns:r="http://schemas.openxmlformats.org/officeDocument/2006/relationships" rot="180" type="leftCircularArrow" r:blip="" zOrderOff="16">
                <dgm:adjLst/>
              </dgm:shape>
            </dgm:else>
          </dgm:choose>
          <dgm:presOf/>
          <dgm:constrLst/>
          <dgm:ruleLst/>
        </dgm:layoutNode>
        <dgm:layoutNode name="center2" styleLbl="fgShp">
          <dgm:alg type="sp"/>
          <dgm:choose name="Name47">
            <dgm:if name="Name48" func="var" arg="dir" op="equ" val="norm">
              <dgm:shape xmlns:r="http://schemas.openxmlformats.org/officeDocument/2006/relationships" rot="180" type="circularArrow" r:blip="" zOrderOff="16">
                <dgm:adjLst/>
              </dgm:shape>
            </dgm:if>
            <dgm:else name="Name49">
              <dgm:shape xmlns:r="http://schemas.openxmlformats.org/officeDocument/2006/relationships" type="leftCircularArrow" r:blip="" zOrderOff="16">
                <dgm:adjLst/>
              </dgm:shape>
            </dgm:else>
          </dgm:choose>
          <dgm:presOf/>
          <dgm:constrLst/>
          <dgm:ruleLst/>
        </dgm:layoutNode>
      </dgm:if>
      <dgm:else name="Name50"/>
    </dgm:choose>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3" name="Date Placeholder 2"/>
          <p:cNvSpPr>
            <a:spLocks noGrp="1"/>
          </p:cNvSpPr>
          <p:nvPr>
            <p:ph type="dt" sz="quarter" idx="1"/>
          </p:nvPr>
        </p:nvSpPr>
        <p:spPr>
          <a:xfrm>
            <a:off x="5924748" y="0"/>
            <a:ext cx="931665" cy="276999"/>
          </a:xfrm>
          <a:prstGeom prst="rect">
            <a:avLst/>
          </a:prstGeom>
        </p:spPr>
        <p:txBody>
          <a:bodyPr vert="horz" wrap="none" lIns="91440" tIns="45720" rIns="91440" bIns="45720" rtlCol="0">
            <a:spAutoFit/>
          </a:bodyPr>
          <a:lstStyle>
            <a:lvl1pPr algn="r">
              <a:defRPr sz="1200"/>
            </a:lvl1pPr>
          </a:lstStyle>
          <a:p>
            <a:fld id="{3FEF8E6F-256A-4BDC-8BE6-E3D13430BDFA}" type="datetimeFigureOut">
              <a:rPr lang="en-GB" smtClean="0"/>
              <a:t>25/02/2022</a:t>
            </a:fld>
            <a:endParaRPr lang="en-GB"/>
          </a:p>
        </p:txBody>
      </p:sp>
      <p:sp>
        <p:nvSpPr>
          <p:cNvPr id="4" name="Footer Placeholder 3"/>
          <p:cNvSpPr>
            <a:spLocks noGrp="1"/>
          </p:cNvSpPr>
          <p:nvPr>
            <p:ph type="ftr" sz="quarter" idx="2"/>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5" name="Slide Number Placeholder 4"/>
          <p:cNvSpPr>
            <a:spLocks noGrp="1"/>
          </p:cNvSpPr>
          <p:nvPr>
            <p:ph type="sldNum" sz="quarter" idx="3"/>
          </p:nvPr>
        </p:nvSpPr>
        <p:spPr>
          <a:xfrm>
            <a:off x="6489005" y="8867001"/>
            <a:ext cx="367408" cy="276999"/>
          </a:xfrm>
          <a:prstGeom prst="rect">
            <a:avLst/>
          </a:prstGeom>
        </p:spPr>
        <p:txBody>
          <a:bodyPr vert="horz" wrap="none" lIns="91440" tIns="45720" rIns="91440" bIns="45720" rtlCol="0" anchor="b">
            <a:spAutoFit/>
          </a:bodyPr>
          <a:lstStyle>
            <a:lvl1pPr algn="r">
              <a:defRPr sz="1200"/>
            </a:lvl1pPr>
          </a:lstStyle>
          <a:p>
            <a:fld id="{8DE38726-FE2B-4107-A90C-F811A567A191}" type="slidenum">
              <a:rPr lang="en-GB" smtClean="0"/>
              <a:t>‹#›</a:t>
            </a:fld>
            <a:endParaRPr lang="en-GB"/>
          </a:p>
        </p:txBody>
      </p:sp>
    </p:spTree>
    <p:extLst>
      <p:ext uri="{BB962C8B-B14F-4D97-AF65-F5344CB8AC3E}">
        <p14:creationId xmlns:p14="http://schemas.microsoft.com/office/powerpoint/2010/main" val="71107971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2" Type="http://schemas.openxmlformats.org/officeDocument/2006/relationships/tags" Target="../tags/tag3.xml"/><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184731" cy="276999"/>
          </a:xfrm>
          <a:prstGeom prst="rect">
            <a:avLst/>
          </a:prstGeom>
        </p:spPr>
        <p:txBody>
          <a:bodyPr vert="horz" wrap="none" lIns="91440" tIns="45720" rIns="91440" bIns="45720" rtlCol="0">
            <a:spAutoFit/>
          </a:bodyPr>
          <a:lstStyle>
            <a:lvl1pPr algn="l">
              <a:defRPr sz="1200"/>
            </a:lvl1pPr>
          </a:lstStyle>
          <a:p>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6" name="Footer Placeholder 5"/>
          <p:cNvSpPr>
            <a:spLocks noGrp="1"/>
          </p:cNvSpPr>
          <p:nvPr>
            <p:ph type="ftr" sz="quarter" idx="4"/>
          </p:nvPr>
        </p:nvSpPr>
        <p:spPr>
          <a:xfrm>
            <a:off x="0" y="8867001"/>
            <a:ext cx="184731" cy="276999"/>
          </a:xfrm>
          <a:prstGeom prst="rect">
            <a:avLst/>
          </a:prstGeom>
        </p:spPr>
        <p:txBody>
          <a:bodyPr vert="horz" wrap="none" lIns="91440" tIns="45720" rIns="91440" bIns="45720" rtlCol="0" anchor="b">
            <a:spAutoFit/>
          </a:bodyPr>
          <a:lstStyle>
            <a:lvl1pPr algn="l">
              <a:defRPr sz="1200"/>
            </a:lvl1pPr>
          </a:lstStyle>
          <a:p>
            <a:endParaRPr lang="en-GB"/>
          </a:p>
        </p:txBody>
      </p:sp>
      <p:sp>
        <p:nvSpPr>
          <p:cNvPr id="7" name="Slide Number Placeholder 6"/>
          <p:cNvSpPr>
            <a:spLocks noGrp="1"/>
          </p:cNvSpPr>
          <p:nvPr>
            <p:ph type="sldNum" sz="quarter" idx="5"/>
          </p:nvPr>
        </p:nvSpPr>
        <p:spPr>
          <a:xfrm>
            <a:off x="6489005" y="8867001"/>
            <a:ext cx="367408" cy="276999"/>
          </a:xfrm>
          <a:prstGeom prst="rect">
            <a:avLst/>
          </a:prstGeom>
        </p:spPr>
        <p:txBody>
          <a:bodyPr vert="horz" wrap="none" lIns="91440" tIns="45720" rIns="91440" bIns="45720" rtlCol="0" anchor="b">
            <a:spAutoFit/>
          </a:bodyPr>
          <a:lstStyle>
            <a:lvl1pPr algn="r">
              <a:defRPr sz="1200"/>
            </a:lvl1pPr>
          </a:lstStyle>
          <a:p>
            <a:fld id="{5D6805EC-C5D3-4FCC-8B7C-480EC75C7913}" type="slidenum">
              <a:rPr lang="en-GB" smtClean="0"/>
              <a:t>‹#›</a:t>
            </a:fld>
            <a:endParaRPr lang="en-GB"/>
          </a:p>
        </p:txBody>
      </p:sp>
      <p:sp>
        <p:nvSpPr>
          <p:cNvPr id="13" name="Date Placeholder 12"/>
          <p:cNvSpPr>
            <a:spLocks noGrp="1"/>
          </p:cNvSpPr>
          <p:nvPr>
            <p:ph type="dt" idx="1"/>
          </p:nvPr>
        </p:nvSpPr>
        <p:spPr>
          <a:xfrm>
            <a:off x="5905512" y="0"/>
            <a:ext cx="950901" cy="276999"/>
          </a:xfrm>
          <a:prstGeom prst="rect">
            <a:avLst/>
          </a:prstGeom>
        </p:spPr>
        <p:txBody>
          <a:bodyPr vert="horz" wrap="none" lIns="91440" tIns="45720" rIns="91440" bIns="45720" rtlCol="0">
            <a:spAutoFit/>
          </a:bodyPr>
          <a:lstStyle>
            <a:lvl1pPr algn="r">
              <a:defRPr sz="1200"/>
            </a:lvl1pPr>
          </a:lstStyle>
          <a:p>
            <a:fld id="{EB4EC575-BF41-48F1-B716-96FFA91122F4}" type="datetimeFigureOut">
              <a:rPr lang="en-GB" smtClean="0"/>
              <a:t>25/02/2022</a:t>
            </a:fld>
            <a:endParaRPr lang="en-GB"/>
          </a:p>
        </p:txBody>
      </p:sp>
      <p:sp>
        <p:nvSpPr>
          <p:cNvPr id="3" name="Notes Placeholder 2"/>
          <p:cNvSpPr>
            <a:spLocks noGrp="1"/>
          </p:cNvSpPr>
          <p:nvPr>
            <p:ph type="body" sz="quarter" idx="3"/>
            <p:custDataLst>
              <p:tags r:id="rId2"/>
            </p:custDataLst>
          </p:nvPr>
        </p:nvSpPr>
        <p:spPr bwMode="auto">
          <a:xfrm>
            <a:off x="685800" y="4400550"/>
            <a:ext cx="5486400" cy="3600450"/>
          </a:xfrm>
          <a:prstGeom prst="rect">
            <a:avLst/>
          </a:prstGeom>
          <a:noFill/>
          <a:ln/>
          <a:effectLst/>
          <a:extLst>
            <a:ext uri="{909E8E84-426E-40DD-AFC4-6F175D3DCCD1}">
              <a14:hiddenFill xmlns:a14="http://schemas.microsoft.com/office/drawing/2010/main">
                <a:solidFill>
                  <a:srgbClr val="FFFFFF">
                    <a:alpha val="0"/>
                  </a:srgbClr>
                </a:solidFill>
              </a14:hiddenFill>
            </a:ext>
            <a:ext uri="{AF507438-7753-43E0-B8FC-AC1667EBCBE1}">
              <a14:hiddenEffects xmlns:a14="http://schemas.microsoft.com/office/drawing/2010/main">
                <a:effectLst>
                  <a:outerShdw blurRad="63500" dist="37357" dir="2700000" rotWithShape="0">
                    <a:scrgbClr r="0" g="0" b="0"/>
                  </a:outerShdw>
                </a:effectLst>
              </a14:hiddenEffects>
            </a:ext>
            <a:ext uri="{53640926-AAD7-44D8-BBD7-CCE9431645EC}">
              <a14:shadowObscured xmlns:a14="http://schemas.microsoft.com/office/drawing/2010/main"/>
            </a:ext>
          </a:extLst>
        </p:spPr>
        <p:txBody>
          <a:bodyPr vert="horz" wrap="square" lIns="0" tIns="0" rIns="0" bIns="0" rtlCol="0" anchor="t" anchorCtr="0">
            <a:no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Tree>
    <p:extLst>
      <p:ext uri="{BB962C8B-B14F-4D97-AF65-F5344CB8AC3E}">
        <p14:creationId xmlns:p14="http://schemas.microsoft.com/office/powerpoint/2010/main" val="1529771825"/>
      </p:ext>
    </p:extLst>
  </p:cSld>
  <p:clrMap bg1="lt1" tx1="dk1" bg2="lt2" tx2="dk2" accent1="accent1" accent2="accent2" accent3="accent3" accent4="accent4" accent5="accent5" accent6="accent6" hlink="hlink" folHlink="folHlink"/>
  <p:notesStyle>
    <a:lvl1pPr marL="0" indent="0" algn="l" defTabSz="914400" rtl="0" eaLnBrk="1" latinLnBrk="0" hangingPunct="1">
      <a:lnSpc>
        <a:spcPct val="100000"/>
      </a:lnSpc>
      <a:spcBef>
        <a:spcPts val="999"/>
      </a:spcBef>
      <a:spcAft>
        <a:spcPts val="399"/>
      </a:spcAft>
      <a:defRPr kumimoji="0" lang="en-US" sz="1398" b="0" i="0" u="none" kern="1200" baseline="0" smtClean="0">
        <a:solidFill>
          <a:srgbClr val="1E35BF"/>
        </a:solidFill>
        <a:latin typeface="Arial" panose="020B0604020202020204" pitchFamily="34" charset="0"/>
        <a:ea typeface="+mn-ea"/>
        <a:cs typeface="+mn-cs"/>
      </a:defRPr>
    </a:lvl1pPr>
    <a:lvl2pPr marL="0" indent="0" algn="l" defTabSz="914400" rtl="0" eaLnBrk="1" latinLnBrk="0" hangingPunct="1">
      <a:lnSpc>
        <a:spcPct val="100000"/>
      </a:lnSpc>
      <a:spcBef>
        <a:spcPts val="399"/>
      </a:spcBef>
      <a:spcAft>
        <a:spcPts val="399"/>
      </a:spcAft>
      <a:defRPr kumimoji="0" lang="en-US" sz="1398" b="0" i="0" u="none" kern="1200" baseline="0" smtClean="0">
        <a:solidFill>
          <a:srgbClr val="000000"/>
        </a:solidFill>
        <a:latin typeface="Arial" panose="020B0604020202020204" pitchFamily="34" charset="0"/>
        <a:ea typeface="+mn-ea"/>
        <a:cs typeface="+mn-cs"/>
      </a:defRPr>
    </a:lvl2pPr>
    <a:lvl3pPr marL="269649"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US" sz="1198" b="0" i="0" u="none" kern="1200" baseline="0" smtClean="0">
        <a:solidFill>
          <a:srgbClr val="000000"/>
        </a:solidFill>
        <a:latin typeface="Arial" panose="020B0604020202020204" pitchFamily="34" charset="0"/>
        <a:ea typeface="+mn-ea"/>
        <a:cs typeface="+mn-cs"/>
      </a:defRPr>
    </a:lvl3pPr>
    <a:lvl4pPr marL="539298"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US" sz="1198" b="0" i="0" u="none" kern="1200" baseline="0" smtClean="0">
        <a:solidFill>
          <a:srgbClr val="000000"/>
        </a:solidFill>
        <a:latin typeface="Arial" panose="020B0604020202020204" pitchFamily="34" charset="0"/>
        <a:ea typeface="+mn-ea"/>
        <a:cs typeface="+mn-cs"/>
      </a:defRPr>
    </a:lvl4pPr>
    <a:lvl5pPr marL="808947" indent="-269649" algn="l" defTabSz="914400" rtl="0" eaLnBrk="1" latinLnBrk="0" hangingPunct="1">
      <a:lnSpc>
        <a:spcPct val="100000"/>
      </a:lnSpc>
      <a:spcBef>
        <a:spcPts val="0"/>
      </a:spcBef>
      <a:spcAft>
        <a:spcPts val="399"/>
      </a:spcAft>
      <a:buClr>
        <a:srgbClr val="000000"/>
      </a:buClr>
      <a:buSzPct val="100000"/>
      <a:buFont typeface="Arial" panose="020B0604020202020204" pitchFamily="34" charset="0"/>
      <a:buChar char="–"/>
      <a:defRPr kumimoji="0" lang="en-GB" sz="1198" b="0" i="0" u="none" kern="1200" baseline="0">
        <a:solidFill>
          <a:srgbClr val="000000"/>
        </a:solidFill>
        <a:latin typeface="Arial" panose="020B0604020202020204"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342900" indent="-342900" algn="l">
              <a:buFont typeface="Arial" panose="020B0604020202020204" pitchFamily="34" charset="0"/>
              <a:buChar char="•"/>
            </a:pPr>
            <a:r>
              <a:rPr lang="en-GB" sz="1400" b="1">
                <a:solidFill>
                  <a:schemeClr val="accent3"/>
                </a:solidFill>
              </a:rPr>
              <a:t>No new interventions – same toolkit as before, but more transparency and consistency </a:t>
            </a:r>
          </a:p>
          <a:p>
            <a:pPr marL="342900" indent="-342900" algn="l">
              <a:buFont typeface="Arial" panose="020B0604020202020204" pitchFamily="34" charset="0"/>
              <a:buChar char="•"/>
            </a:pPr>
            <a:endParaRPr lang="en-GB" sz="1400" b="1">
              <a:solidFill>
                <a:schemeClr val="accent3"/>
              </a:solidFill>
            </a:endParaRPr>
          </a:p>
          <a:p>
            <a:pPr marL="342900" indent="-342900">
              <a:buFont typeface="Arial" panose="020B0604020202020204" pitchFamily="34" charset="0"/>
              <a:buChar char="•"/>
            </a:pPr>
            <a:r>
              <a:rPr lang="en-GB" sz="1400" b="1">
                <a:solidFill>
                  <a:schemeClr val="accent3"/>
                </a:solidFill>
              </a:rPr>
              <a:t>Interventions playbook isn’t a checklist</a:t>
            </a:r>
          </a:p>
          <a:p>
            <a:pPr marL="342900" indent="-342900">
              <a:buFont typeface="Arial" panose="020B0604020202020204" pitchFamily="34" charset="0"/>
              <a:buChar char="•"/>
            </a:pPr>
            <a:endParaRPr lang="en-GB" sz="1400" b="1">
              <a:solidFill>
                <a:schemeClr val="accent3"/>
              </a:solidFill>
            </a:endParaRPr>
          </a:p>
          <a:p>
            <a:pPr marL="342900" indent="-342900">
              <a:buFont typeface="Arial" panose="020B0604020202020204" pitchFamily="34" charset="0"/>
              <a:buChar char="•"/>
            </a:pPr>
            <a:r>
              <a:rPr lang="en-GB" sz="1400" b="1">
                <a:solidFill>
                  <a:schemeClr val="accent3"/>
                </a:solidFill>
              </a:rPr>
              <a:t>Process for appeal </a:t>
            </a:r>
          </a:p>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20</a:t>
            </a:fld>
            <a:endParaRPr lang="en-GB"/>
          </a:p>
        </p:txBody>
      </p:sp>
    </p:spTree>
    <p:extLst>
      <p:ext uri="{BB962C8B-B14F-4D97-AF65-F5344CB8AC3E}">
        <p14:creationId xmlns:p14="http://schemas.microsoft.com/office/powerpoint/2010/main" val="22109784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latin typeface="Calibri"/>
                <a:cs typeface="Calibri"/>
              </a:rPr>
              <a:t>The self-assessment templates should already be available to you, now, for downloading and completing.</a:t>
            </a:r>
          </a:p>
          <a:p>
            <a:endParaRPr lang="en-US" sz="1350">
              <a:latin typeface="Calibri"/>
              <a:cs typeface="Calibri"/>
            </a:endParaRPr>
          </a:p>
          <a:p>
            <a:r>
              <a:rPr lang="en-US" sz="1350">
                <a:latin typeface="Calibri"/>
                <a:cs typeface="Calibri"/>
              </a:rPr>
              <a:t>Over the next few months, we'll be converting our CROF processes and assessments for all syndicates into ratings against the principles. And then syndicates will submit their self assessments at the end of April.</a:t>
            </a:r>
          </a:p>
          <a:p>
            <a:endParaRPr lang="en-US" sz="1350">
              <a:latin typeface="Calibri"/>
              <a:cs typeface="Calibri"/>
            </a:endParaRPr>
          </a:p>
          <a:p>
            <a:r>
              <a:rPr lang="en-US" sz="1350">
                <a:latin typeface="Calibri"/>
                <a:cs typeface="Calibri"/>
              </a:rPr>
              <a:t>Over May and June we'll reconcile your assessments with ours, and discuss any differences in opinions, before </a:t>
            </a:r>
            <a:r>
              <a:rPr lang="en-US" sz="1350" err="1">
                <a:latin typeface="Calibri"/>
                <a:cs typeface="Calibri"/>
              </a:rPr>
              <a:t>finalising</a:t>
            </a:r>
            <a:r>
              <a:rPr lang="en-US" sz="1350">
                <a:latin typeface="Calibri"/>
                <a:cs typeface="Calibri"/>
              </a:rPr>
              <a:t> syndicates' </a:t>
            </a:r>
            <a:r>
              <a:rPr lang="en-US" sz="1350" err="1">
                <a:latin typeface="Calibri"/>
                <a:cs typeface="Calibri"/>
              </a:rPr>
              <a:t>categorisations</a:t>
            </a:r>
            <a:r>
              <a:rPr lang="en-US" sz="1350">
                <a:latin typeface="Calibri"/>
                <a:cs typeface="Calibri"/>
              </a:rPr>
              <a:t> before the business planning cycle begins.</a:t>
            </a:r>
          </a:p>
        </p:txBody>
      </p:sp>
      <p:sp>
        <p:nvSpPr>
          <p:cNvPr id="4" name="Slide Number Placeholder 3"/>
          <p:cNvSpPr>
            <a:spLocks noGrp="1"/>
          </p:cNvSpPr>
          <p:nvPr>
            <p:ph type="sldNum" sz="quarter" idx="5"/>
          </p:nvPr>
        </p:nvSpPr>
        <p:spPr/>
        <p:txBody>
          <a:bodyPr/>
          <a:lstStyle/>
          <a:p>
            <a:fld id="{5D6805EC-C5D3-4FCC-8B7C-480EC75C7913}" type="slidenum">
              <a:rPr lang="en-GB" smtClean="0"/>
              <a:t>41</a:t>
            </a:fld>
            <a:endParaRPr lang="en-GB"/>
          </a:p>
        </p:txBody>
      </p:sp>
    </p:spTree>
    <p:extLst>
      <p:ext uri="{BB962C8B-B14F-4D97-AF65-F5344CB8AC3E}">
        <p14:creationId xmlns:p14="http://schemas.microsoft.com/office/powerpoint/2010/main" val="39926832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350">
                <a:latin typeface="Arial"/>
                <a:cs typeface="Arial"/>
              </a:rPr>
              <a:t>So for now, these are the takeaways, the call to action.</a:t>
            </a:r>
            <a:endParaRPr lang="en-GB" sz="1350">
              <a:cs typeface="Arial"/>
            </a:endParaRPr>
          </a:p>
          <a:p>
            <a:endParaRPr lang="en-GB" sz="1350">
              <a:cs typeface="Arial"/>
            </a:endParaRPr>
          </a:p>
          <a:p>
            <a:r>
              <a:rPr lang="en-GB" sz="1350">
                <a:latin typeface="Arial"/>
                <a:cs typeface="Arial"/>
              </a:rPr>
              <a:t>Please get familiar with the Principles, and the Nat Cat maturity framework to the extent that it's set out slightly differently to CROF. </a:t>
            </a:r>
          </a:p>
          <a:p>
            <a:endParaRPr lang="en-GB" sz="1350">
              <a:latin typeface="Arial"/>
              <a:cs typeface="Arial"/>
            </a:endParaRPr>
          </a:p>
          <a:p>
            <a:r>
              <a:rPr lang="en-GB" sz="1350">
                <a:latin typeface="Arial"/>
                <a:cs typeface="Arial"/>
              </a:rPr>
              <a:t>Consider whether you're going to have any difficulties adjusting to the new regime.</a:t>
            </a:r>
            <a:endParaRPr lang="en-GB" sz="1350">
              <a:cs typeface="Arial"/>
            </a:endParaRPr>
          </a:p>
          <a:p>
            <a:endParaRPr lang="en-GB" sz="1350">
              <a:latin typeface="Arial"/>
              <a:cs typeface="Arial"/>
            </a:endParaRPr>
          </a:p>
          <a:p>
            <a:r>
              <a:rPr lang="en-GB" sz="1350">
                <a:latin typeface="Arial"/>
                <a:cs typeface="Arial"/>
              </a:rPr>
              <a:t>Check your expected maturity, start completing the self-assessment, and then think about whether there might be any gaps that can be easily closed.</a:t>
            </a:r>
          </a:p>
          <a:p>
            <a:endParaRPr lang="en-GB" sz="1350">
              <a:latin typeface="Arial"/>
              <a:cs typeface="Arial"/>
            </a:endParaRPr>
          </a:p>
          <a:p>
            <a:r>
              <a:rPr lang="en-GB" sz="1350">
                <a:latin typeface="Arial"/>
                <a:cs typeface="Arial"/>
              </a:rPr>
              <a:t>For any questions on the framework, get in touch with your syndicate's Account Manager – not your Exposure Management Manager.</a:t>
            </a:r>
          </a:p>
          <a:p>
            <a:endParaRPr lang="en-GB" sz="1350">
              <a:latin typeface="Arial"/>
              <a:cs typeface="Arial"/>
            </a:endParaRPr>
          </a:p>
          <a:p>
            <a:r>
              <a:rPr lang="en-GB" sz="1350">
                <a:latin typeface="Arial"/>
                <a:cs typeface="Arial"/>
              </a:rPr>
              <a:t>And do think about preparing for our detailed non-</a:t>
            </a:r>
            <a:r>
              <a:rPr lang="en-GB" sz="1350" err="1">
                <a:latin typeface="Arial"/>
                <a:cs typeface="Arial"/>
              </a:rPr>
              <a:t>nat</a:t>
            </a:r>
            <a:r>
              <a:rPr lang="en-GB" sz="1350">
                <a:latin typeface="Arial"/>
                <a:cs typeface="Arial"/>
              </a:rPr>
              <a:t> cat reviews, coming in April onwards! Your EM Manager will be in touch about that.</a:t>
            </a:r>
            <a:endParaRPr lang="en-GB" sz="1350">
              <a:cs typeface="Arial"/>
            </a:endParaRPr>
          </a:p>
        </p:txBody>
      </p:sp>
      <p:sp>
        <p:nvSpPr>
          <p:cNvPr id="4" name="Slide Number Placeholder 3"/>
          <p:cNvSpPr>
            <a:spLocks noGrp="1"/>
          </p:cNvSpPr>
          <p:nvPr>
            <p:ph type="sldNum" sz="quarter" idx="5"/>
          </p:nvPr>
        </p:nvSpPr>
        <p:spPr/>
        <p:txBody>
          <a:bodyPr/>
          <a:lstStyle/>
          <a:p>
            <a:fld id="{5D6805EC-C5D3-4FCC-8B7C-480EC75C7913}" type="slidenum">
              <a:rPr lang="en-GB" smtClean="0"/>
              <a:t>42</a:t>
            </a:fld>
            <a:endParaRPr lang="en-GB"/>
          </a:p>
        </p:txBody>
      </p:sp>
    </p:spTree>
    <p:extLst>
      <p:ext uri="{BB962C8B-B14F-4D97-AF65-F5344CB8AC3E}">
        <p14:creationId xmlns:p14="http://schemas.microsoft.com/office/powerpoint/2010/main" val="29786920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28</a:t>
            </a:fld>
            <a:endParaRPr lang="en-GB"/>
          </a:p>
        </p:txBody>
      </p:sp>
    </p:spTree>
    <p:extLst>
      <p:ext uri="{BB962C8B-B14F-4D97-AF65-F5344CB8AC3E}">
        <p14:creationId xmlns:p14="http://schemas.microsoft.com/office/powerpoint/2010/main" val="310044810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29</a:t>
            </a:fld>
            <a:endParaRPr lang="en-GB"/>
          </a:p>
        </p:txBody>
      </p:sp>
    </p:spTree>
    <p:extLst>
      <p:ext uri="{BB962C8B-B14F-4D97-AF65-F5344CB8AC3E}">
        <p14:creationId xmlns:p14="http://schemas.microsoft.com/office/powerpoint/2010/main" val="55901081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31</a:t>
            </a:fld>
            <a:endParaRPr lang="en-GB"/>
          </a:p>
        </p:txBody>
      </p:sp>
    </p:spTree>
    <p:extLst>
      <p:ext uri="{BB962C8B-B14F-4D97-AF65-F5344CB8AC3E}">
        <p14:creationId xmlns:p14="http://schemas.microsoft.com/office/powerpoint/2010/main" val="240103164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32</a:t>
            </a:fld>
            <a:endParaRPr lang="en-GB"/>
          </a:p>
        </p:txBody>
      </p:sp>
    </p:spTree>
    <p:extLst>
      <p:ext uri="{BB962C8B-B14F-4D97-AF65-F5344CB8AC3E}">
        <p14:creationId xmlns:p14="http://schemas.microsoft.com/office/powerpoint/2010/main" val="179555698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35</a:t>
            </a:fld>
            <a:endParaRPr lang="en-GB"/>
          </a:p>
        </p:txBody>
      </p:sp>
    </p:spTree>
    <p:extLst>
      <p:ext uri="{BB962C8B-B14F-4D97-AF65-F5344CB8AC3E}">
        <p14:creationId xmlns:p14="http://schemas.microsoft.com/office/powerpoint/2010/main" val="15342251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36</a:t>
            </a:fld>
            <a:endParaRPr lang="en-GB"/>
          </a:p>
        </p:txBody>
      </p:sp>
    </p:spTree>
    <p:extLst>
      <p:ext uri="{BB962C8B-B14F-4D97-AF65-F5344CB8AC3E}">
        <p14:creationId xmlns:p14="http://schemas.microsoft.com/office/powerpoint/2010/main" val="237586347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a:p>
        </p:txBody>
      </p:sp>
      <p:sp>
        <p:nvSpPr>
          <p:cNvPr id="4" name="Slide Number Placeholder 3"/>
          <p:cNvSpPr>
            <a:spLocks noGrp="1"/>
          </p:cNvSpPr>
          <p:nvPr>
            <p:ph type="sldNum" sz="quarter" idx="5"/>
          </p:nvPr>
        </p:nvSpPr>
        <p:spPr/>
        <p:txBody>
          <a:bodyPr/>
          <a:lstStyle/>
          <a:p>
            <a:fld id="{5D6805EC-C5D3-4FCC-8B7C-480EC75C7913}" type="slidenum">
              <a:rPr lang="en-GB" smtClean="0"/>
              <a:t>38</a:t>
            </a:fld>
            <a:endParaRPr lang="en-GB"/>
          </a:p>
        </p:txBody>
      </p:sp>
    </p:spTree>
    <p:extLst>
      <p:ext uri="{BB962C8B-B14F-4D97-AF65-F5344CB8AC3E}">
        <p14:creationId xmlns:p14="http://schemas.microsoft.com/office/powerpoint/2010/main" val="79568699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sz="1350">
                <a:latin typeface="Calibri"/>
                <a:cs typeface="Calibri"/>
              </a:rPr>
              <a:t>So finally, a quick outline of our next steps.</a:t>
            </a:r>
          </a:p>
        </p:txBody>
      </p:sp>
      <p:sp>
        <p:nvSpPr>
          <p:cNvPr id="4" name="Slide Number Placeholder 3"/>
          <p:cNvSpPr>
            <a:spLocks noGrp="1"/>
          </p:cNvSpPr>
          <p:nvPr>
            <p:ph type="sldNum" sz="quarter" idx="5"/>
          </p:nvPr>
        </p:nvSpPr>
        <p:spPr/>
        <p:txBody>
          <a:bodyPr/>
          <a:lstStyle/>
          <a:p>
            <a:fld id="{5D6805EC-C5D3-4FCC-8B7C-480EC75C7913}" type="slidenum">
              <a:rPr lang="en-GB" smtClean="0"/>
              <a:t>40</a:t>
            </a:fld>
            <a:endParaRPr lang="en-GB"/>
          </a:p>
        </p:txBody>
      </p:sp>
    </p:spTree>
    <p:extLst>
      <p:ext uri="{BB962C8B-B14F-4D97-AF65-F5344CB8AC3E}">
        <p14:creationId xmlns:p14="http://schemas.microsoft.com/office/powerpoint/2010/main" val="2041648654"/>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Lloyds Cover">
    <p:spTree>
      <p:nvGrpSpPr>
        <p:cNvPr id="1" name=""/>
        <p:cNvGrpSpPr/>
        <p:nvPr/>
      </p:nvGrpSpPr>
      <p:grpSpPr>
        <a:xfrm>
          <a:off x="0" y="0"/>
          <a:ext cx="0" cy="0"/>
          <a:chOff x="0" y="0"/>
          <a:chExt cx="0" cy="0"/>
        </a:xfrm>
      </p:grpSpPr>
      <p:sp>
        <p:nvSpPr>
          <p:cNvPr id="3" name="Subtitle 2"/>
          <p:cNvSpPr>
            <a:spLocks noGrp="1"/>
          </p:cNvSpPr>
          <p:nvPr>
            <p:ph type="subTitle" idx="1"/>
          </p:nvPr>
        </p:nvSpPr>
        <p:spPr>
          <a:xfrm>
            <a:off x="539400" y="4302143"/>
            <a:ext cx="11160000" cy="380480"/>
          </a:xfrm>
        </p:spPr>
        <p:txBody>
          <a:bodyPr tIns="0" bIns="72000">
            <a:spAutoFit/>
          </a:bodyPr>
          <a:lstStyle>
            <a:lvl1pPr marL="0" indent="0" algn="l">
              <a:spcBef>
                <a:spcPts val="0"/>
              </a:spcBef>
              <a:buNone/>
              <a:defRPr sz="2000">
                <a:solidFill>
                  <a:schemeClr val="tx1"/>
                </a:solidFill>
              </a:defRPr>
            </a:lvl1pPr>
            <a:lvl2pPr marL="0" indent="0" algn="l">
              <a:spcBef>
                <a:spcPts val="0"/>
              </a:spcBef>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pPr lvl="0"/>
            <a:r>
              <a:rPr lang="en-US" noProof="0"/>
              <a:t>Click to edit Master subtitle style</a:t>
            </a:r>
            <a:endParaRPr lang="en-GB" noProof="0"/>
          </a:p>
        </p:txBody>
      </p:sp>
      <p:sp>
        <p:nvSpPr>
          <p:cNvPr id="5" name="TextBox 4">
            <a:extLst>
              <a:ext uri="{FF2B5EF4-FFF2-40B4-BE49-F238E27FC236}">
                <a16:creationId xmlns:a16="http://schemas.microsoft.com/office/drawing/2014/main" id="{4B1BE06E-52E9-410B-8251-D35649EC9BE0}"/>
              </a:ext>
            </a:extLst>
          </p:cNvPr>
          <p:cNvSpPr txBox="1"/>
          <p:nvPr userDrawn="1"/>
        </p:nvSpPr>
        <p:spPr>
          <a:xfrm>
            <a:off x="539400" y="5973547"/>
            <a:ext cx="1491916" cy="153888"/>
          </a:xfrm>
          <a:prstGeom prst="rect">
            <a:avLst/>
          </a:prstGeom>
          <a:noFill/>
        </p:spPr>
        <p:txBody>
          <a:bodyPr wrap="square" lIns="0" tIns="0" rIns="0" bIns="0" rtlCol="0">
            <a:spAutoFit/>
          </a:bodyPr>
          <a:lstStyle/>
          <a:p>
            <a:r>
              <a:rPr lang="en-GB" sz="1000">
                <a:solidFill>
                  <a:schemeClr val="bg1"/>
                </a:solidFill>
              </a:rPr>
              <a:t>© Lloyd’s 2021</a:t>
            </a:r>
          </a:p>
        </p:txBody>
      </p:sp>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0" y="2193925"/>
            <a:ext cx="11160125" cy="1743075"/>
          </a:xfrm>
        </p:spPr>
        <p:txBody>
          <a:bodyPr anchor="b"/>
          <a:lstStyle>
            <a:lvl1pPr>
              <a:defRPr sz="4000">
                <a:solidFill>
                  <a:schemeClr val="tx1"/>
                </a:solidFill>
              </a:defRPr>
            </a:lvl1pPr>
            <a:lvl2pPr>
              <a:defRPr sz="4000">
                <a:solidFill>
                  <a:schemeClr val="tx1"/>
                </a:solidFill>
              </a:defRPr>
            </a:lvl2pPr>
            <a:lvl3pPr marL="0" indent="0">
              <a:buNone/>
              <a:defRPr sz="4000">
                <a:solidFill>
                  <a:schemeClr val="bg1"/>
                </a:solidFill>
              </a:defRPr>
            </a:lvl3pPr>
            <a:lvl4pPr marL="0" indent="0">
              <a:buNone/>
              <a:defRPr sz="4000">
                <a:solidFill>
                  <a:schemeClr val="accent3"/>
                </a:solidFill>
              </a:defRPr>
            </a:lvl4pPr>
            <a:lvl5pPr marL="0" indent="0">
              <a:buNone/>
              <a:defRPr sz="4000">
                <a:solidFill>
                  <a:schemeClr val="accent5"/>
                </a:solidFill>
              </a:defRPr>
            </a:lvl5pPr>
            <a:lvl6pPr marL="0" indent="0">
              <a:lnSpc>
                <a:spcPct val="100000"/>
              </a:lnSpc>
              <a:spcBef>
                <a:spcPts val="600"/>
              </a:spcBef>
              <a:buFontTx/>
              <a:buNone/>
              <a:defRPr sz="4000">
                <a:solidFill>
                  <a:schemeClr val="accent6"/>
                </a:solidFill>
              </a:defRPr>
            </a:lvl6pPr>
          </a:lstStyle>
          <a:p>
            <a:pPr lvl="0"/>
            <a:r>
              <a:rPr lang="en-US"/>
              <a:t>Click to edit Master text styles</a:t>
            </a:r>
          </a:p>
          <a:p>
            <a:pPr lvl="1"/>
            <a:r>
              <a:rPr lang="en-US"/>
              <a:t>Second level</a:t>
            </a:r>
          </a:p>
        </p:txBody>
      </p:sp>
      <p:pic>
        <p:nvPicPr>
          <p:cNvPr id="7" name="Picture 6">
            <a:extLst>
              <a:ext uri="{FF2B5EF4-FFF2-40B4-BE49-F238E27FC236}">
                <a16:creationId xmlns:a16="http://schemas.microsoft.com/office/drawing/2014/main" id="{C53AEF39-C908-4F5F-8B1C-CC063BD87C21}"/>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6" name="TextBox 5">
            <a:extLst>
              <a:ext uri="{FF2B5EF4-FFF2-40B4-BE49-F238E27FC236}">
                <a16:creationId xmlns:a16="http://schemas.microsoft.com/office/drawing/2014/main" id="{703C73A4-2794-4802-AFB4-A00F7AA039E5}"/>
              </a:ext>
            </a:extLst>
          </p:cNvPr>
          <p:cNvSpPr txBox="1"/>
          <p:nvPr userDrawn="1"/>
        </p:nvSpPr>
        <p:spPr>
          <a:xfrm>
            <a:off x="539400" y="6368136"/>
            <a:ext cx="1491916" cy="153888"/>
          </a:xfrm>
          <a:prstGeom prst="rect">
            <a:avLst/>
          </a:prstGeom>
          <a:noFill/>
        </p:spPr>
        <p:txBody>
          <a:bodyPr wrap="square" lIns="0" tIns="0" rIns="0" bIns="0" rtlCol="0">
            <a:spAutoFit/>
          </a:bodyPr>
          <a:lstStyle/>
          <a:p>
            <a:r>
              <a:rPr lang="en-GB" sz="1000">
                <a:solidFill>
                  <a:schemeClr val="tx1"/>
                </a:solidFill>
              </a:rPr>
              <a:t>© Lloyd’s 2021</a:t>
            </a:r>
          </a:p>
        </p:txBody>
      </p:sp>
    </p:spTree>
    <p:extLst>
      <p:ext uri="{BB962C8B-B14F-4D97-AF65-F5344CB8AC3E}">
        <p14:creationId xmlns:p14="http://schemas.microsoft.com/office/powerpoint/2010/main" val="75377185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blank" preserve="1">
  <p:cSld name="End">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4243800" y="2685574"/>
            <a:ext cx="3704400" cy="1486853"/>
          </a:xfrm>
          <a:prstGeom prst="rect">
            <a:avLst/>
          </a:prstGeom>
        </p:spPr>
      </p:pic>
    </p:spTree>
    <p:extLst>
      <p:ext uri="{BB962C8B-B14F-4D97-AF65-F5344CB8AC3E}">
        <p14:creationId xmlns:p14="http://schemas.microsoft.com/office/powerpoint/2010/main" val="321927084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cSld name="2_Title and Content">
    <p:spTree>
      <p:nvGrpSpPr>
        <p:cNvPr id="1" name=""/>
        <p:cNvGrpSpPr/>
        <p:nvPr/>
      </p:nvGrpSpPr>
      <p:grpSpPr>
        <a:xfrm>
          <a:off x="0" y="0"/>
          <a:ext cx="0" cy="0"/>
          <a:chOff x="0" y="0"/>
          <a:chExt cx="0" cy="0"/>
        </a:xfrm>
      </p:grpSpPr>
      <p:sp>
        <p:nvSpPr>
          <p:cNvPr id="2" name="Holder 2"/>
          <p:cNvSpPr>
            <a:spLocks noGrp="1"/>
          </p:cNvSpPr>
          <p:nvPr>
            <p:ph type="title"/>
          </p:nvPr>
        </p:nvSpPr>
        <p:spPr/>
        <p:txBody>
          <a:bodyPr lIns="0" tIns="0" rIns="0" bIns="0"/>
          <a:lstStyle>
            <a:lvl1pPr>
              <a:defRPr sz="2914" b="1" i="0">
                <a:solidFill>
                  <a:srgbClr val="1E35BE"/>
                </a:solidFill>
                <a:latin typeface="Century Gothic"/>
                <a:cs typeface="Century Gothic"/>
              </a:defRPr>
            </a:lvl1pPr>
          </a:lstStyle>
          <a:p>
            <a:endParaRPr/>
          </a:p>
        </p:txBody>
      </p:sp>
      <p:sp>
        <p:nvSpPr>
          <p:cNvPr id="3" name="Holder 3"/>
          <p:cNvSpPr>
            <a:spLocks noGrp="1"/>
          </p:cNvSpPr>
          <p:nvPr>
            <p:ph type="body" idx="1"/>
          </p:nvPr>
        </p:nvSpPr>
        <p:spPr/>
        <p:txBody>
          <a:bodyPr lIns="0" tIns="0" rIns="0" bIns="0"/>
          <a:lstStyle>
            <a:lvl1pPr>
              <a:defRPr/>
            </a:lvl1pPr>
          </a:lstStyle>
          <a:p>
            <a:endParaRPr/>
          </a:p>
        </p:txBody>
      </p:sp>
      <p:sp>
        <p:nvSpPr>
          <p:cNvPr id="4" name="Holder 4"/>
          <p:cNvSpPr>
            <a:spLocks noGrp="1"/>
          </p:cNvSpPr>
          <p:nvPr>
            <p:ph type="ftr" sz="quarter" idx="5"/>
          </p:nvPr>
        </p:nvSpPr>
        <p:spPr>
          <a:xfrm>
            <a:off x="539999" y="6431015"/>
            <a:ext cx="4114800" cy="184666"/>
          </a:xfrm>
        </p:spPr>
        <p:txBody>
          <a:bodyPr lIns="0" tIns="0" rIns="0" bIns="0"/>
          <a:lstStyle>
            <a:lvl1pPr algn="ctr">
              <a:defRPr>
                <a:solidFill>
                  <a:schemeClr val="tx1">
                    <a:tint val="75000"/>
                  </a:schemeClr>
                </a:solidFill>
              </a:defRPr>
            </a:lvl1pPr>
          </a:lstStyle>
          <a:p>
            <a:endParaRPr/>
          </a:p>
        </p:txBody>
      </p:sp>
      <p:sp>
        <p:nvSpPr>
          <p:cNvPr id="5" name="Holder 5"/>
          <p:cNvSpPr>
            <a:spLocks noGrp="1"/>
          </p:cNvSpPr>
          <p:nvPr>
            <p:ph type="dt" sz="half" idx="6"/>
          </p:nvPr>
        </p:nvSpPr>
        <p:spPr>
          <a:xfrm>
            <a:off x="5410799" y="6431015"/>
            <a:ext cx="2743200" cy="184666"/>
          </a:xfrm>
        </p:spPr>
        <p:txBody>
          <a:bodyPr lIns="0" tIns="0" rIns="0" bIns="0"/>
          <a:lstStyle>
            <a:lvl1pPr algn="l">
              <a:defRPr>
                <a:solidFill>
                  <a:schemeClr val="tx1">
                    <a:tint val="75000"/>
                  </a:schemeClr>
                </a:solidFill>
              </a:defRPr>
            </a:lvl1pPr>
          </a:lstStyle>
          <a:p>
            <a:fld id="{1D8BD707-D9CF-40AE-B4C6-C98DA3205C09}" type="datetimeFigureOut">
              <a:rPr lang="en-US"/>
              <a:t>2/25/2022</a:t>
            </a:fld>
            <a:endParaRPr lang="en-US"/>
          </a:p>
        </p:txBody>
      </p:sp>
      <p:sp>
        <p:nvSpPr>
          <p:cNvPr id="6" name="Holder 6"/>
          <p:cNvSpPr>
            <a:spLocks noGrp="1"/>
          </p:cNvSpPr>
          <p:nvPr>
            <p:ph type="sldNum" sz="quarter" idx="7"/>
          </p:nvPr>
        </p:nvSpPr>
        <p:spPr/>
        <p:txBody>
          <a:bodyPr lIns="0" tIns="0" rIns="0" bIns="0"/>
          <a:lstStyle>
            <a:lvl1pPr algn="r">
              <a:defRPr>
                <a:solidFill>
                  <a:schemeClr val="tx1">
                    <a:tint val="75000"/>
                  </a:schemeClr>
                </a:solidFill>
              </a:defRPr>
            </a:lvl1pPr>
          </a:lstStyle>
          <a:p>
            <a:fld id="{B6F15528-21DE-4FAA-801E-634DDDAF4B2B}" type="slidenum">
              <a:t>‹#›</a:t>
            </a:fld>
            <a:endParaRPr/>
          </a:p>
        </p:txBody>
      </p:sp>
    </p:spTree>
    <p:extLst>
      <p:ext uri="{BB962C8B-B14F-4D97-AF65-F5344CB8AC3E}">
        <p14:creationId xmlns:p14="http://schemas.microsoft.com/office/powerpoint/2010/main" val="401005464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Lloyds divider">
    <p:spTree>
      <p:nvGrpSpPr>
        <p:cNvPr id="1" name=""/>
        <p:cNvGrpSpPr/>
        <p:nvPr/>
      </p:nvGrpSpPr>
      <p:grpSpPr>
        <a:xfrm>
          <a:off x="0" y="0"/>
          <a:ext cx="0" cy="0"/>
          <a:chOff x="0" y="0"/>
          <a:chExt cx="0" cy="0"/>
        </a:xfrm>
      </p:grpSpPr>
      <p:pic>
        <p:nvPicPr>
          <p:cNvPr id="16" name="Picture 15"/>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1345376" cy="540000"/>
          </a:xfrm>
          <a:prstGeom prst="rect">
            <a:avLst/>
          </a:prstGeom>
        </p:spPr>
      </p:pic>
      <p:sp>
        <p:nvSpPr>
          <p:cNvPr id="8" name="Text Placeholder 7">
            <a:extLst>
              <a:ext uri="{FF2B5EF4-FFF2-40B4-BE49-F238E27FC236}">
                <a16:creationId xmlns:a16="http://schemas.microsoft.com/office/drawing/2014/main" id="{C96BE0D3-D811-41D9-972E-BEB766764843}"/>
              </a:ext>
            </a:extLst>
          </p:cNvPr>
          <p:cNvSpPr>
            <a:spLocks noGrp="1"/>
          </p:cNvSpPr>
          <p:nvPr>
            <p:ph type="body" sz="quarter" idx="10"/>
          </p:nvPr>
        </p:nvSpPr>
        <p:spPr>
          <a:xfrm>
            <a:off x="533401" y="1164034"/>
            <a:ext cx="5848350" cy="1454041"/>
          </a:xfrm>
        </p:spPr>
        <p:txBody>
          <a:bodyPr anchor="t"/>
          <a:lstStyle>
            <a:lvl1pPr>
              <a:spcBef>
                <a:spcPts val="0"/>
              </a:spcBef>
              <a:defRPr sz="4000">
                <a:solidFill>
                  <a:schemeClr val="tx1"/>
                </a:solidFill>
              </a:defRPr>
            </a:lvl1pPr>
            <a:lvl2pPr>
              <a:spcBef>
                <a:spcPts val="0"/>
              </a:spcBef>
              <a:defRPr sz="4000">
                <a:solidFill>
                  <a:schemeClr val="tx1"/>
                </a:solidFill>
              </a:defRPr>
            </a:lvl2pPr>
            <a:lvl3pPr marL="0" indent="0">
              <a:spcBef>
                <a:spcPts val="0"/>
              </a:spcBef>
              <a:buNone/>
              <a:defRPr sz="4000">
                <a:solidFill>
                  <a:schemeClr val="bg1"/>
                </a:solidFill>
              </a:defRPr>
            </a:lvl3pPr>
            <a:lvl4pPr marL="0" indent="0">
              <a:spcBef>
                <a:spcPts val="0"/>
              </a:spcBef>
              <a:buNone/>
              <a:defRPr sz="4000">
                <a:solidFill>
                  <a:schemeClr val="accent3"/>
                </a:solidFill>
              </a:defRPr>
            </a:lvl4pPr>
            <a:lvl5pPr marL="0" indent="0">
              <a:spcBef>
                <a:spcPts val="0"/>
              </a:spcBef>
              <a:buNone/>
              <a:defRPr sz="4000">
                <a:solidFill>
                  <a:schemeClr val="accent5"/>
                </a:solidFill>
              </a:defRPr>
            </a:lvl5pPr>
            <a:lvl6pPr marL="0" indent="0">
              <a:lnSpc>
                <a:spcPct val="100000"/>
              </a:lnSpc>
              <a:spcBef>
                <a:spcPts val="0"/>
              </a:spcBef>
              <a:buFontTx/>
              <a:buNone/>
              <a:defRPr sz="4000">
                <a:solidFill>
                  <a:schemeClr val="accent6"/>
                </a:solidFill>
              </a:defRPr>
            </a:lvl6pPr>
            <a:lvl7pPr marL="0" indent="0">
              <a:lnSpc>
                <a:spcPct val="100000"/>
              </a:lnSpc>
              <a:spcBef>
                <a:spcPts val="0"/>
              </a:spcBef>
              <a:buNone/>
              <a:defRPr sz="4000">
                <a:solidFill>
                  <a:schemeClr val="bg2"/>
                </a:solidFill>
              </a:defRPr>
            </a:lvl7pPr>
          </a:lstStyle>
          <a:p>
            <a:pPr lvl="0"/>
            <a:r>
              <a:rPr lang="en-US"/>
              <a:t>Click to edit Master text styles</a:t>
            </a:r>
          </a:p>
          <a:p>
            <a:pPr lvl="1"/>
            <a:r>
              <a:rPr lang="en-US"/>
              <a:t>Second level</a:t>
            </a:r>
          </a:p>
        </p:txBody>
      </p:sp>
      <p:sp>
        <p:nvSpPr>
          <p:cNvPr id="3" name="Text Placeholder 2">
            <a:extLst>
              <a:ext uri="{FF2B5EF4-FFF2-40B4-BE49-F238E27FC236}">
                <a16:creationId xmlns:a16="http://schemas.microsoft.com/office/drawing/2014/main" id="{97FCBB70-9802-495D-82A7-F10A752BD42A}"/>
              </a:ext>
            </a:extLst>
          </p:cNvPr>
          <p:cNvSpPr>
            <a:spLocks noGrp="1"/>
          </p:cNvSpPr>
          <p:nvPr>
            <p:ph type="body" sz="quarter" idx="12"/>
          </p:nvPr>
        </p:nvSpPr>
        <p:spPr>
          <a:xfrm>
            <a:off x="533400" y="3243263"/>
            <a:ext cx="5848350" cy="2541587"/>
          </a:xfrm>
        </p:spPr>
        <p:txBody>
          <a:bodyPr/>
          <a:lstStyle>
            <a:lvl1pPr>
              <a:defRPr b="0">
                <a:solidFill>
                  <a:schemeClr val="tx1"/>
                </a:solidFill>
              </a:defRPr>
            </a:lvl1pPr>
            <a:lvl2pPr>
              <a:spcBef>
                <a:spcPts val="1800"/>
              </a:spcBef>
              <a:defRPr sz="1050">
                <a:solidFill>
                  <a:schemeClr val="tx1"/>
                </a:solidFill>
              </a:defRPr>
            </a:lvl2pPr>
            <a:lvl3pPr>
              <a:defRPr sz="1050">
                <a:solidFill>
                  <a:schemeClr val="tx1"/>
                </a:solidFill>
              </a:defRPr>
            </a:lvl3pPr>
            <a:lvl4pPr>
              <a:defRPr sz="1050">
                <a:solidFill>
                  <a:schemeClr val="tx1"/>
                </a:solidFill>
              </a:defRPr>
            </a:lvl4pPr>
            <a:lvl5pPr>
              <a:defRPr sz="1050">
                <a:solidFill>
                  <a:schemeClr val="tx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cxnSp>
        <p:nvCxnSpPr>
          <p:cNvPr id="5" name="Straight Connector 4">
            <a:extLst>
              <a:ext uri="{FF2B5EF4-FFF2-40B4-BE49-F238E27FC236}">
                <a16:creationId xmlns:a16="http://schemas.microsoft.com/office/drawing/2014/main" id="{F0F966EB-5F91-4BE8-93F5-1C27B13B3162}"/>
              </a:ext>
            </a:extLst>
          </p:cNvPr>
          <p:cNvCxnSpPr>
            <a:cxnSpLocks/>
          </p:cNvCxnSpPr>
          <p:nvPr userDrawn="1"/>
        </p:nvCxnSpPr>
        <p:spPr>
          <a:xfrm>
            <a:off x="533400" y="3175888"/>
            <a:ext cx="5850000" cy="0"/>
          </a:xfrm>
          <a:prstGeom prst="line">
            <a:avLst/>
          </a:prstGeom>
          <a:ln w="6350">
            <a:solidFill>
              <a:schemeClr val="bg2"/>
            </a:solidFill>
          </a:ln>
        </p:spPr>
        <p:style>
          <a:lnRef idx="1">
            <a:schemeClr val="accent1"/>
          </a:lnRef>
          <a:fillRef idx="0">
            <a:schemeClr val="accent1"/>
          </a:fillRef>
          <a:effectRef idx="0">
            <a:schemeClr val="accent1"/>
          </a:effectRef>
          <a:fontRef idx="minor">
            <a:schemeClr val="tx1"/>
          </a:fontRef>
        </p:style>
      </p:cxnSp>
      <p:sp>
        <p:nvSpPr>
          <p:cNvPr id="6" name="TextBox 5">
            <a:extLst>
              <a:ext uri="{FF2B5EF4-FFF2-40B4-BE49-F238E27FC236}">
                <a16:creationId xmlns:a16="http://schemas.microsoft.com/office/drawing/2014/main" id="{EB0823F0-8055-4E6C-B32B-33EB021F9701}"/>
              </a:ext>
            </a:extLst>
          </p:cNvPr>
          <p:cNvSpPr txBox="1"/>
          <p:nvPr userDrawn="1"/>
        </p:nvSpPr>
        <p:spPr>
          <a:xfrm>
            <a:off x="539400" y="6368136"/>
            <a:ext cx="1491916" cy="153888"/>
          </a:xfrm>
          <a:prstGeom prst="rect">
            <a:avLst/>
          </a:prstGeom>
          <a:noFill/>
        </p:spPr>
        <p:txBody>
          <a:bodyPr wrap="square" lIns="0" tIns="0" rIns="0" bIns="0" rtlCol="0">
            <a:spAutoFit/>
          </a:bodyPr>
          <a:lstStyle/>
          <a:p>
            <a:r>
              <a:rPr lang="en-GB" sz="1000">
                <a:solidFill>
                  <a:schemeClr val="tx1"/>
                </a:solidFill>
              </a:rPr>
              <a:t>© Lloyd’s 2021</a:t>
            </a:r>
          </a:p>
        </p:txBody>
      </p:sp>
    </p:spTree>
    <p:extLst>
      <p:ext uri="{BB962C8B-B14F-4D97-AF65-F5344CB8AC3E}">
        <p14:creationId xmlns:p14="http://schemas.microsoft.com/office/powerpoint/2010/main" val="368387027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Agenda">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52130083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Lloyds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606"/>
            <a:ext cx="11160000" cy="467995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82C7E051-88B9-4FEA-9C15-3E2BD1F3F86B}"/>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05983509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Lloyds Two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557"/>
            <a:ext cx="531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6389999" y="1638557"/>
            <a:ext cx="531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2" name="Title 1">
            <a:extLst>
              <a:ext uri="{FF2B5EF4-FFF2-40B4-BE49-F238E27FC236}">
                <a16:creationId xmlns:a16="http://schemas.microsoft.com/office/drawing/2014/main" id="{5586BBE7-42D2-4163-8F5E-6B95987D4135}"/>
              </a:ext>
            </a:extLst>
          </p:cNvPr>
          <p:cNvSpPr>
            <a:spLocks noGrp="1"/>
          </p:cNvSpPr>
          <p:nvPr>
            <p:ph type="title"/>
          </p:nvPr>
        </p:nvSpPr>
        <p:spPr/>
        <p:txBody>
          <a:bodyPr/>
          <a:lstStyle/>
          <a:p>
            <a:r>
              <a:rPr lang="en-US"/>
              <a:t>Click to edit Master title style</a:t>
            </a:r>
            <a:endParaRPr lang="en-GB"/>
          </a:p>
        </p:txBody>
      </p:sp>
      <p:sp>
        <p:nvSpPr>
          <p:cNvPr id="8" name="Text Placeholder 3">
            <a:extLst>
              <a:ext uri="{FF2B5EF4-FFF2-40B4-BE49-F238E27FC236}">
                <a16:creationId xmlns:a16="http://schemas.microsoft.com/office/drawing/2014/main" id="{E769D238-6E6B-48B0-85DD-D9A020493493}"/>
              </a:ext>
            </a:extLst>
          </p:cNvPr>
          <p:cNvSpPr>
            <a:spLocks noGrp="1"/>
          </p:cNvSpPr>
          <p:nvPr>
            <p:ph type="body" sz="quarter" idx="18"/>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173449220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Lloyds Three 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53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7" name="Text Placeholder 6">
            <a:extLst>
              <a:ext uri="{FF2B5EF4-FFF2-40B4-BE49-F238E27FC236}">
                <a16:creationId xmlns:a16="http://schemas.microsoft.com/office/drawing/2014/main" id="{E43542D8-E35C-432C-BE6F-C57A3FDDB8D9}"/>
              </a:ext>
            </a:extLst>
          </p:cNvPr>
          <p:cNvSpPr>
            <a:spLocks noGrp="1"/>
          </p:cNvSpPr>
          <p:nvPr>
            <p:ph type="body" sz="quarter" idx="17"/>
          </p:nvPr>
        </p:nvSpPr>
        <p:spPr>
          <a:xfrm>
            <a:off x="8219999" y="1638557"/>
            <a:ext cx="3480000" cy="46800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8" name="Content Placeholder 2">
            <a:extLst>
              <a:ext uri="{FF2B5EF4-FFF2-40B4-BE49-F238E27FC236}">
                <a16:creationId xmlns:a16="http://schemas.microsoft.com/office/drawing/2014/main" id="{5E1A8181-C9C4-421B-8B23-008BA16EF614}"/>
              </a:ext>
            </a:extLst>
          </p:cNvPr>
          <p:cNvSpPr>
            <a:spLocks noGrp="1"/>
          </p:cNvSpPr>
          <p:nvPr>
            <p:ph idx="18"/>
          </p:nvPr>
        </p:nvSpPr>
        <p:spPr>
          <a:xfrm>
            <a:off x="4379999" y="1638557"/>
            <a:ext cx="3480000" cy="4680000"/>
          </a:xfrm>
        </p:spPr>
        <p:txBody>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2" name="Title 1">
            <a:extLst>
              <a:ext uri="{FF2B5EF4-FFF2-40B4-BE49-F238E27FC236}">
                <a16:creationId xmlns:a16="http://schemas.microsoft.com/office/drawing/2014/main" id="{73801C53-8B28-4B4B-AA04-ED864A8EFD3C}"/>
              </a:ext>
            </a:extLst>
          </p:cNvPr>
          <p:cNvSpPr>
            <a:spLocks noGrp="1"/>
          </p:cNvSpPr>
          <p:nvPr>
            <p:ph type="title"/>
          </p:nvPr>
        </p:nvSpPr>
        <p:spPr/>
        <p:txBody>
          <a:bodyPr/>
          <a:lstStyle/>
          <a:p>
            <a:r>
              <a:rPr lang="en-US"/>
              <a:t>Click to edit Master title style</a:t>
            </a:r>
            <a:endParaRPr lang="en-GB"/>
          </a:p>
        </p:txBody>
      </p:sp>
      <p:sp>
        <p:nvSpPr>
          <p:cNvPr id="10" name="Text Placeholder 3">
            <a:extLst>
              <a:ext uri="{FF2B5EF4-FFF2-40B4-BE49-F238E27FC236}">
                <a16:creationId xmlns:a16="http://schemas.microsoft.com/office/drawing/2014/main" id="{36A8AA5B-DD84-4A19-B63C-B058C57078EA}"/>
              </a:ext>
            </a:extLst>
          </p:cNvPr>
          <p:cNvSpPr>
            <a:spLocks noGrp="1"/>
          </p:cNvSpPr>
          <p:nvPr>
            <p:ph type="body" sz="quarter" idx="19"/>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06439777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loyds Title Only">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11403F9A-F0FA-43E0-8411-BF592B6154B0}"/>
              </a:ext>
            </a:extLst>
          </p:cNvPr>
          <p:cNvSpPr>
            <a:spLocks noGrp="1"/>
          </p:cNvSpPr>
          <p:nvPr>
            <p:ph type="title"/>
          </p:nvPr>
        </p:nvSpPr>
        <p:spPr/>
        <p:txBody>
          <a:bodyPr/>
          <a:lstStyle/>
          <a:p>
            <a:r>
              <a:rPr lang="en-US"/>
              <a:t>Click to edit Master title style</a:t>
            </a:r>
            <a:endParaRPr lang="en-GB"/>
          </a:p>
        </p:txBody>
      </p:sp>
      <p:sp>
        <p:nvSpPr>
          <p:cNvPr id="9" name="Text Placeholder 8">
            <a:extLst>
              <a:ext uri="{FF2B5EF4-FFF2-40B4-BE49-F238E27FC236}">
                <a16:creationId xmlns:a16="http://schemas.microsoft.com/office/drawing/2014/main" id="{AD58C9FE-B14D-43C4-A9F8-D76F9D9F4A69}"/>
              </a:ext>
            </a:extLst>
          </p:cNvPr>
          <p:cNvSpPr>
            <a:spLocks noGrp="1"/>
          </p:cNvSpPr>
          <p:nvPr>
            <p:ph type="body" sz="quarter" idx="16" hasCustomPrompt="1"/>
          </p:nvPr>
        </p:nvSpPr>
        <p:spPr>
          <a:xfrm>
            <a:off x="6096000" y="6318000"/>
            <a:ext cx="5114925" cy="252000"/>
          </a:xfrm>
        </p:spPr>
        <p:txBody>
          <a:bodyPr anchor="ctr"/>
          <a:lstStyle>
            <a:lvl1pPr algn="r">
              <a:defRPr sz="1200" b="0"/>
            </a:lvl1pPr>
            <a:lvl2pPr algn="r">
              <a:defRPr/>
            </a:lvl2pPr>
            <a:lvl3pPr algn="r">
              <a:defRPr/>
            </a:lvl3pPr>
            <a:lvl4pPr algn="r">
              <a:defRPr/>
            </a:lvl4pPr>
            <a:lvl5pPr algn="r">
              <a:defRPr/>
            </a:lvl5pPr>
          </a:lstStyle>
          <a:p>
            <a:pPr lvl="0"/>
            <a:r>
              <a:rPr lang="en-US"/>
              <a:t>Running footer if required</a:t>
            </a:r>
          </a:p>
        </p:txBody>
      </p:sp>
      <p:sp>
        <p:nvSpPr>
          <p:cNvPr id="4" name="Text Placeholder 3">
            <a:extLst>
              <a:ext uri="{FF2B5EF4-FFF2-40B4-BE49-F238E27FC236}">
                <a16:creationId xmlns:a16="http://schemas.microsoft.com/office/drawing/2014/main" id="{98E85975-D549-47FD-B4CC-1939534FD249}"/>
              </a:ext>
            </a:extLst>
          </p:cNvPr>
          <p:cNvSpPr>
            <a:spLocks noGrp="1"/>
          </p:cNvSpPr>
          <p:nvPr>
            <p:ph type="body" sz="quarter" idx="17"/>
          </p:nvPr>
        </p:nvSpPr>
        <p:spPr>
          <a:xfrm>
            <a:off x="533400" y="1100138"/>
            <a:ext cx="11160125" cy="307777"/>
          </a:xfrm>
        </p:spPr>
        <p:txBody>
          <a:bodyPr>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37996673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Lloyds Speaker ">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BD18E711-8B84-4E8F-B8EA-4A2C910206C0}"/>
              </a:ext>
            </a:extLst>
          </p:cNvPr>
          <p:cNvPicPr>
            <a:picLocks noChangeAspect="1"/>
          </p:cNvPicPr>
          <p:nvPr userDrawn="1"/>
        </p:nvPicPr>
        <p:blipFill>
          <a:blip r:embed="rId2"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3" name="Picture Placeholder 2">
            <a:extLst>
              <a:ext uri="{FF2B5EF4-FFF2-40B4-BE49-F238E27FC236}">
                <a16:creationId xmlns:a16="http://schemas.microsoft.com/office/drawing/2014/main" id="{0BE0DE4D-AC76-4EF3-A151-AE073733C1B4}"/>
              </a:ext>
            </a:extLst>
          </p:cNvPr>
          <p:cNvSpPr>
            <a:spLocks noGrp="1"/>
          </p:cNvSpPr>
          <p:nvPr>
            <p:ph type="pic" sz="quarter" idx="10"/>
          </p:nvPr>
        </p:nvSpPr>
        <p:spPr>
          <a:xfrm>
            <a:off x="6381751" y="0"/>
            <a:ext cx="5810250" cy="6858000"/>
          </a:xfrm>
        </p:spPr>
        <p:txBody>
          <a:bodyPr anchor="ctr"/>
          <a:lstStyle>
            <a:lvl1pPr algn="ctr">
              <a:defRPr b="0">
                <a:solidFill>
                  <a:schemeClr val="tx1"/>
                </a:solidFill>
              </a:defRPr>
            </a:lvl1pPr>
          </a:lstStyle>
          <a:p>
            <a:r>
              <a:rPr lang="en-US"/>
              <a:t>Click icon to add picture</a:t>
            </a:r>
            <a:endParaRPr lang="en-GB"/>
          </a:p>
        </p:txBody>
      </p:sp>
      <p:sp>
        <p:nvSpPr>
          <p:cNvPr id="9" name="TextBox 8">
            <a:extLst>
              <a:ext uri="{FF2B5EF4-FFF2-40B4-BE49-F238E27FC236}">
                <a16:creationId xmlns:a16="http://schemas.microsoft.com/office/drawing/2014/main" id="{2F14D75B-038A-46F4-8303-A4A12520829C}"/>
              </a:ext>
            </a:extLst>
          </p:cNvPr>
          <p:cNvSpPr txBox="1"/>
          <p:nvPr userDrawn="1"/>
        </p:nvSpPr>
        <p:spPr>
          <a:xfrm>
            <a:off x="539400" y="6368136"/>
            <a:ext cx="1491916" cy="153888"/>
          </a:xfrm>
          <a:prstGeom prst="rect">
            <a:avLst/>
          </a:prstGeom>
          <a:noFill/>
        </p:spPr>
        <p:txBody>
          <a:bodyPr wrap="square" lIns="0" tIns="0" rIns="0" bIns="0" rtlCol="0">
            <a:spAutoFit/>
          </a:bodyPr>
          <a:lstStyle/>
          <a:p>
            <a:r>
              <a:rPr lang="en-GB" sz="1000">
                <a:solidFill>
                  <a:schemeClr val="tx1"/>
                </a:solidFill>
              </a:rPr>
              <a:t>© Lloyd’s 2021</a:t>
            </a:r>
          </a:p>
        </p:txBody>
      </p:sp>
      <p:sp>
        <p:nvSpPr>
          <p:cNvPr id="2" name="Title 1">
            <a:extLst>
              <a:ext uri="{FF2B5EF4-FFF2-40B4-BE49-F238E27FC236}">
                <a16:creationId xmlns:a16="http://schemas.microsoft.com/office/drawing/2014/main" id="{B0CC8C8B-09B9-4488-B4C2-2786DD17AF81}"/>
              </a:ext>
            </a:extLst>
          </p:cNvPr>
          <p:cNvSpPr>
            <a:spLocks noGrp="1"/>
          </p:cNvSpPr>
          <p:nvPr>
            <p:ph type="title"/>
          </p:nvPr>
        </p:nvSpPr>
        <p:spPr>
          <a:xfrm>
            <a:off x="539999" y="540000"/>
            <a:ext cx="5556001" cy="560905"/>
          </a:xfrm>
        </p:spPr>
        <p:txBody>
          <a:bodyPr/>
          <a:lstStyle/>
          <a:p>
            <a:r>
              <a:rPr lang="en-US"/>
              <a:t>Click to edit Master title style</a:t>
            </a:r>
            <a:endParaRPr lang="en-GB"/>
          </a:p>
        </p:txBody>
      </p:sp>
      <p:sp>
        <p:nvSpPr>
          <p:cNvPr id="11" name="Text Placeholder 3">
            <a:extLst>
              <a:ext uri="{FF2B5EF4-FFF2-40B4-BE49-F238E27FC236}">
                <a16:creationId xmlns:a16="http://schemas.microsoft.com/office/drawing/2014/main" id="{44F0A8C3-4A89-41DC-AF00-056FAE090360}"/>
              </a:ext>
            </a:extLst>
          </p:cNvPr>
          <p:cNvSpPr>
            <a:spLocks noGrp="1"/>
          </p:cNvSpPr>
          <p:nvPr>
            <p:ph type="body" sz="quarter" idx="17"/>
          </p:nvPr>
        </p:nvSpPr>
        <p:spPr>
          <a:xfrm>
            <a:off x="533400" y="1100138"/>
            <a:ext cx="5556063" cy="307777"/>
          </a:xfrm>
        </p:spPr>
        <p:txBody>
          <a:bodyPr wrap="square">
            <a:spAutoFit/>
          </a:bodyPr>
          <a:lstStyle>
            <a:lvl1pPr>
              <a:defRPr b="0">
                <a:solidFill>
                  <a:schemeClr val="tx1"/>
                </a:solidFill>
              </a:defRPr>
            </a:lvl1pPr>
          </a:lstStyle>
          <a:p>
            <a:pPr lvl="0"/>
            <a:r>
              <a:rPr lang="en-US"/>
              <a:t>Click to edit Master text styles</a:t>
            </a:r>
          </a:p>
        </p:txBody>
      </p:sp>
    </p:spTree>
    <p:extLst>
      <p:ext uri="{BB962C8B-B14F-4D97-AF65-F5344CB8AC3E}">
        <p14:creationId xmlns:p14="http://schemas.microsoft.com/office/powerpoint/2010/main" val="239416984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Lloyds Disclaimer">
    <p:spTree>
      <p:nvGrpSpPr>
        <p:cNvPr id="1" name=""/>
        <p:cNvGrpSpPr/>
        <p:nvPr/>
      </p:nvGrpSpPr>
      <p:grpSpPr>
        <a:xfrm>
          <a:off x="0" y="0"/>
          <a:ext cx="0" cy="0"/>
          <a:chOff x="0" y="0"/>
          <a:chExt cx="0" cy="0"/>
        </a:xfrm>
      </p:grpSpPr>
      <p:sp>
        <p:nvSpPr>
          <p:cNvPr id="8" name="Rectangle 7"/>
          <p:cNvSpPr/>
          <p:nvPr userDrawn="1"/>
        </p:nvSpPr>
        <p:spPr>
          <a:xfrm>
            <a:off x="540000" y="1692000"/>
            <a:ext cx="7883238" cy="4211502"/>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0" tIns="0" rIns="0" bIns="0" numCol="2" spcCol="180000" rtlCol="0" fromWordArt="0" anchor="t" anchorCtr="0" forceAA="0" compatLnSpc="1">
            <a:prstTxWarp prst="textNoShape">
              <a:avLst/>
            </a:prstTxWarp>
            <a:noAutofit/>
          </a:bodyPr>
          <a:lstStyle/>
          <a:p>
            <a:pPr algn="l">
              <a:spcBef>
                <a:spcPts val="600"/>
              </a:spcBef>
              <a:spcAft>
                <a:spcPts val="600"/>
              </a:spcAft>
            </a:pPr>
            <a:r>
              <a:rPr lang="en-GB" sz="1400">
                <a:solidFill>
                  <a:schemeClr val="tx1"/>
                </a:solidFill>
              </a:rPr>
              <a:t>This document is not intended for distribution to, or use by, any person or entity in any jurisdiction or country where such distribution or use would be contrary to local law or regulation. It is the responsibility of any person communicating the contents of this document, or any part thereof, to ensure compliance with all applicable legal and regulatory requirements.</a:t>
            </a:r>
          </a:p>
          <a:p>
            <a:pPr algn="l">
              <a:spcBef>
                <a:spcPts val="600"/>
              </a:spcBef>
              <a:spcAft>
                <a:spcPts val="600"/>
              </a:spcAft>
            </a:pPr>
            <a:r>
              <a:rPr lang="en-GB" sz="1400">
                <a:solidFill>
                  <a:schemeClr val="tx1"/>
                </a:solidFill>
              </a:rPr>
              <a:t>The content of this document does not represent  a prospectus or invitation in connection with any solicitation of capital by Lloyds. Nor does it constitute an offer by Lloyd’s to sell securities or insurance, a solicitation of an offer to buy securities or insurance, or a distribution of securities in the United states or to a U.S. person, or in any other jurisdiction where it is contrary to local law. Such persons should inform themselves about and observe any applicable legal. </a:t>
            </a:r>
          </a:p>
          <a:p>
            <a:pPr algn="l">
              <a:spcBef>
                <a:spcPts val="600"/>
              </a:spcBef>
              <a:spcAft>
                <a:spcPts val="600"/>
              </a:spcAft>
            </a:pPr>
            <a:r>
              <a:rPr lang="en-GB" sz="1400">
                <a:solidFill>
                  <a:schemeClr val="tx1"/>
                </a:solidFill>
              </a:rPr>
              <a:t>This document has been produced by Lloyd’s for general information purposes only. While care has been taken in gathering the data and preparing this document, Lloyd’s does not make any representations or warranties as to its accuracy or completeness and expressly excludes to the maximum extent permitted by law all those that might otherwise be implied.</a:t>
            </a:r>
          </a:p>
          <a:p>
            <a:pPr algn="l">
              <a:spcBef>
                <a:spcPts val="600"/>
              </a:spcBef>
              <a:spcAft>
                <a:spcPts val="600"/>
              </a:spcAft>
            </a:pPr>
            <a:r>
              <a:rPr lang="en-GB" sz="1400">
                <a:solidFill>
                  <a:schemeClr val="tx1"/>
                </a:solidFill>
              </a:rPr>
              <a:t>Lloyd’s accepts no responsibility or liability for any loss or damage of any nature occasioned to any person as a result of the acting or refraining from acting as a result of, or in reliance on, any statement, fact, figure or expression of opinion or belief contained in this document. This document does not constitute advice of any kind.</a:t>
            </a:r>
          </a:p>
        </p:txBody>
      </p:sp>
      <p:sp>
        <p:nvSpPr>
          <p:cNvPr id="7" name="TextBox 6">
            <a:extLst>
              <a:ext uri="{FF2B5EF4-FFF2-40B4-BE49-F238E27FC236}">
                <a16:creationId xmlns:a16="http://schemas.microsoft.com/office/drawing/2014/main" id="{27E169D7-CD74-4983-A131-888AB161C3FA}"/>
              </a:ext>
            </a:extLst>
          </p:cNvPr>
          <p:cNvSpPr txBox="1">
            <a:spLocks/>
          </p:cNvSpPr>
          <p:nvPr userDrawn="1"/>
        </p:nvSpPr>
        <p:spPr>
          <a:xfrm>
            <a:off x="539999" y="540000"/>
            <a:ext cx="11160000" cy="728411"/>
          </a:xfrm>
          <a:prstGeom prst="rect">
            <a:avLst/>
          </a:prstGeom>
          <a:noFill/>
        </p:spPr>
        <p:txBody>
          <a:bodyPr wrap="square" lIns="0" tIns="0" rIns="0" bIns="0">
            <a:noAutofit/>
          </a:bodyPr>
          <a:lstStyle/>
          <a:p>
            <a:r>
              <a:rPr lang="en-GB" sz="3000" b="1"/>
              <a:t>Disclaimer</a:t>
            </a:r>
          </a:p>
        </p:txBody>
      </p:sp>
    </p:spTree>
    <p:extLst>
      <p:ext uri="{BB962C8B-B14F-4D97-AF65-F5344CB8AC3E}">
        <p14:creationId xmlns:p14="http://schemas.microsoft.com/office/powerpoint/2010/main" val="18084320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2.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emf"/></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39999" y="540000"/>
            <a:ext cx="11160000" cy="560905"/>
          </a:xfrm>
          <a:prstGeom prst="rect">
            <a:avLst/>
          </a:prstGeom>
        </p:spPr>
        <p:txBody>
          <a:bodyPr vert="horz" lIns="0" tIns="72000" rIns="0" bIns="72000" rtlCol="0" anchor="t">
            <a:spAutoFit/>
          </a:bodyPr>
          <a:lstStyle/>
          <a:p>
            <a:r>
              <a:rPr lang="en-US" noProof="0"/>
              <a:t>Click to edit Master title style</a:t>
            </a:r>
            <a:endParaRPr lang="en-GB" noProof="0"/>
          </a:p>
        </p:txBody>
      </p:sp>
      <p:sp>
        <p:nvSpPr>
          <p:cNvPr id="3" name="Text Placeholder 2"/>
          <p:cNvSpPr>
            <a:spLocks noGrp="1"/>
          </p:cNvSpPr>
          <p:nvPr>
            <p:ph type="body" idx="1"/>
          </p:nvPr>
        </p:nvSpPr>
        <p:spPr>
          <a:xfrm>
            <a:off x="539999" y="1638606"/>
            <a:ext cx="11160000" cy="4679950"/>
          </a:xfrm>
          <a:prstGeom prst="rect">
            <a:avLst/>
          </a:prstGeom>
        </p:spPr>
        <p:txBody>
          <a:bodyPr vert="horz" lIns="0" tIns="0" rIns="0" bIns="0" rtlCol="0">
            <a:no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endParaRPr lang="en-GB" noProof="0"/>
          </a:p>
        </p:txBody>
      </p:sp>
      <p:sp>
        <p:nvSpPr>
          <p:cNvPr id="17" name="TextBox 16"/>
          <p:cNvSpPr txBox="1">
            <a:spLocks/>
          </p:cNvSpPr>
          <p:nvPr userDrawn="1"/>
        </p:nvSpPr>
        <p:spPr>
          <a:xfrm>
            <a:off x="11410125" y="6320362"/>
            <a:ext cx="289874" cy="252000"/>
          </a:xfrm>
          <a:prstGeom prst="rect">
            <a:avLst/>
          </a:prstGeom>
        </p:spPr>
        <p:txBody>
          <a:bodyPr vert="horz" lIns="0" tIns="0" rIns="0" bIns="0" rtlCol="0" anchor="ctr">
            <a:noAutofit/>
          </a:bodyPr>
          <a:lstStyle>
            <a:defPPr>
              <a:defRPr lang="en-US"/>
            </a:defPPr>
            <a:lvl1pPr algn="r">
              <a:defRPr sz="1000">
                <a:solidFill>
                  <a:schemeClr val="accent1"/>
                </a:solidFill>
              </a:defRPr>
            </a:lvl1pPr>
          </a:lstStyle>
          <a:p>
            <a:pPr lvl="0"/>
            <a:fld id="{377EB79C-4237-4EDF-B16A-CF67A8C936B9}" type="slidenum">
              <a:rPr lang="en-GB" sz="1200" noProof="0" smtClean="0">
                <a:solidFill>
                  <a:schemeClr val="tx1"/>
                </a:solidFill>
              </a:rPr>
              <a:pPr lvl="0"/>
              <a:t>‹#›</a:t>
            </a:fld>
            <a:endParaRPr lang="en-GB" sz="1200" noProof="0">
              <a:solidFill>
                <a:schemeClr val="tx1"/>
              </a:solidFill>
            </a:endParaRPr>
          </a:p>
        </p:txBody>
      </p:sp>
      <p:pic>
        <p:nvPicPr>
          <p:cNvPr id="24" name="Picture 23"/>
          <p:cNvPicPr>
            <a:picLocks noChangeAspect="1"/>
          </p:cNvPicPr>
          <p:nvPr userDrawn="1"/>
        </p:nvPicPr>
        <p:blipFill>
          <a:blip r:embed="rId14" cstate="print">
            <a:extLst>
              <a:ext uri="{28A0092B-C50C-407E-A947-70E740481C1C}">
                <a14:useLocalDpi xmlns:a14="http://schemas.microsoft.com/office/drawing/2010/main"/>
              </a:ext>
            </a:extLst>
          </a:blip>
          <a:stretch>
            <a:fillRect/>
          </a:stretch>
        </p:blipFill>
        <p:spPr>
          <a:xfrm>
            <a:off x="539400" y="0"/>
            <a:ext cx="910709" cy="365535"/>
          </a:xfrm>
          <a:prstGeom prst="rect">
            <a:avLst/>
          </a:prstGeom>
        </p:spPr>
      </p:pic>
      <p:sp>
        <p:nvSpPr>
          <p:cNvPr id="6" name="empower - DO NOT DELETE!!!" hidden="1"/>
          <p:cNvSpPr/>
          <p:nvPr userDrawn="1">
            <p:custDataLst>
              <p:tags r:id="rId13"/>
            </p:custDataLst>
          </p:nvPr>
        </p:nvSpPr>
        <p:spPr>
          <a:xfrm>
            <a:off x="0" y="0"/>
            <a:ext cx="0" cy="0"/>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TextBox 10">
            <a:extLst>
              <a:ext uri="{FF2B5EF4-FFF2-40B4-BE49-F238E27FC236}">
                <a16:creationId xmlns:a16="http://schemas.microsoft.com/office/drawing/2014/main" id="{40392ECF-79D2-44F4-B3EA-4D457522CB06}"/>
              </a:ext>
            </a:extLst>
          </p:cNvPr>
          <p:cNvSpPr txBox="1"/>
          <p:nvPr userDrawn="1"/>
        </p:nvSpPr>
        <p:spPr>
          <a:xfrm>
            <a:off x="539400" y="6369418"/>
            <a:ext cx="1491916" cy="153888"/>
          </a:xfrm>
          <a:prstGeom prst="rect">
            <a:avLst/>
          </a:prstGeom>
          <a:noFill/>
        </p:spPr>
        <p:txBody>
          <a:bodyPr wrap="square" lIns="0" tIns="0" rIns="0" bIns="0" rtlCol="0">
            <a:spAutoFit/>
          </a:bodyPr>
          <a:lstStyle/>
          <a:p>
            <a:r>
              <a:rPr lang="en-GB" sz="1000">
                <a:solidFill>
                  <a:schemeClr val="tx1"/>
                </a:solidFill>
              </a:rPr>
              <a:t>© Lloyd’s 2021</a:t>
            </a:r>
          </a:p>
        </p:txBody>
      </p:sp>
      <p:cxnSp>
        <p:nvCxnSpPr>
          <p:cNvPr id="12" name="Straight Connector 11">
            <a:extLst>
              <a:ext uri="{FF2B5EF4-FFF2-40B4-BE49-F238E27FC236}">
                <a16:creationId xmlns:a16="http://schemas.microsoft.com/office/drawing/2014/main" id="{9D8F751A-5368-44C1-ACE0-AF82FC323B62}"/>
              </a:ext>
            </a:extLst>
          </p:cNvPr>
          <p:cNvCxnSpPr>
            <a:cxnSpLocks/>
          </p:cNvCxnSpPr>
          <p:nvPr userDrawn="1"/>
        </p:nvCxnSpPr>
        <p:spPr>
          <a:xfrm>
            <a:off x="533400" y="1431835"/>
            <a:ext cx="11160000" cy="0"/>
          </a:xfrm>
          <a:prstGeom prst="line">
            <a:avLst/>
          </a:prstGeom>
          <a:ln w="6350">
            <a:solidFill>
              <a:schemeClr val="tx1"/>
            </a:solidFill>
          </a:ln>
        </p:spPr>
        <p:style>
          <a:lnRef idx="1">
            <a:schemeClr val="accent1"/>
          </a:lnRef>
          <a:fillRef idx="0">
            <a:schemeClr val="accent1"/>
          </a:fillRef>
          <a:effectRef idx="0">
            <a:schemeClr val="accent1"/>
          </a:effectRef>
          <a:fontRef idx="minor">
            <a:schemeClr val="tx1"/>
          </a:fontRef>
        </p:style>
      </p:cxnSp>
      <p:sp>
        <p:nvSpPr>
          <p:cNvPr id="4" name="MSIPCMContentMarking" descr="{&quot;HashCode&quot;:-829928686,&quot;Placement&quot;:&quot;Footer&quot;,&quot;Top&quot;:519.343,&quot;Left&quot;:414.413544,&quot;SlideWidth&quot;:960,&quot;SlideHeight&quot;:540}">
            <a:extLst>
              <a:ext uri="{FF2B5EF4-FFF2-40B4-BE49-F238E27FC236}">
                <a16:creationId xmlns:a16="http://schemas.microsoft.com/office/drawing/2014/main" id="{40249720-02F5-4300-A5F6-B5FDFB2A77F2}"/>
              </a:ext>
            </a:extLst>
          </p:cNvPr>
          <p:cNvSpPr txBox="1"/>
          <p:nvPr userDrawn="1"/>
        </p:nvSpPr>
        <p:spPr>
          <a:xfrm>
            <a:off x="5263052" y="6595656"/>
            <a:ext cx="1665897" cy="262344"/>
          </a:xfrm>
          <a:prstGeom prst="rect">
            <a:avLst/>
          </a:prstGeom>
          <a:noFill/>
        </p:spPr>
        <p:txBody>
          <a:bodyPr vert="horz" wrap="square" lIns="0" tIns="0" rIns="0" bIns="0" rtlCol="0" anchor="ctr" anchorCtr="1">
            <a:spAutoFit/>
          </a:bodyPr>
          <a:lstStyle/>
          <a:p>
            <a:pPr algn="ctr">
              <a:spcBef>
                <a:spcPts val="0"/>
              </a:spcBef>
              <a:spcAft>
                <a:spcPts val="0"/>
              </a:spcAft>
            </a:pPr>
            <a:r>
              <a:rPr lang="en-GB" sz="1000">
                <a:solidFill>
                  <a:srgbClr val="000000"/>
                </a:solidFill>
                <a:latin typeface="Calibri" panose="020F0502020204030204" pitchFamily="34" charset="0"/>
              </a:rPr>
              <a:t>Classification: Confidential</a:t>
            </a:r>
          </a:p>
        </p:txBody>
      </p:sp>
    </p:spTree>
    <p:extLst>
      <p:ext uri="{BB962C8B-B14F-4D97-AF65-F5344CB8AC3E}">
        <p14:creationId xmlns:p14="http://schemas.microsoft.com/office/powerpoint/2010/main" val="426955868"/>
      </p:ext>
    </p:extLst>
  </p:cSld>
  <p:clrMap bg1="lt1" tx1="dk1" bg2="lt2" tx2="dk2" accent1="accent1" accent2="accent2" accent3="accent3" accent4="accent4" accent5="accent5" accent6="accent6" hlink="hlink" folHlink="folHlink"/>
  <p:sldLayoutIdLst>
    <p:sldLayoutId id="2147483779" r:id="rId1"/>
    <p:sldLayoutId id="2147483777" r:id="rId2"/>
    <p:sldLayoutId id="2147483796" r:id="rId3"/>
    <p:sldLayoutId id="2147483719" r:id="rId4"/>
    <p:sldLayoutId id="2147483736" r:id="rId5"/>
    <p:sldLayoutId id="2147483737" r:id="rId6"/>
    <p:sldLayoutId id="2147483738" r:id="rId7"/>
    <p:sldLayoutId id="2147483739" r:id="rId8"/>
    <p:sldLayoutId id="2147483733" r:id="rId9"/>
    <p:sldLayoutId id="2147483734" r:id="rId10"/>
    <p:sldLayoutId id="2147483797" r:id="rId11"/>
  </p:sldLayoutIdLst>
  <p:hf sldNum="0" hdr="0" dt="0"/>
  <p:txStyles>
    <p:titleStyle>
      <a:lvl1pPr algn="l" defTabSz="914400" rtl="0" eaLnBrk="1" latinLnBrk="0" hangingPunct="1">
        <a:lnSpc>
          <a:spcPct val="90000"/>
        </a:lnSpc>
        <a:spcBef>
          <a:spcPct val="0"/>
        </a:spcBef>
        <a:buNone/>
        <a:defRPr sz="3000" b="1" kern="1200">
          <a:solidFill>
            <a:schemeClr val="tx1"/>
          </a:solidFill>
          <a:latin typeface="+mj-lt"/>
          <a:ea typeface="+mj-ea"/>
          <a:cs typeface="+mj-cs"/>
        </a:defRPr>
      </a:lvl1pPr>
    </p:titleStyle>
    <p:bodyStyle>
      <a:lvl1pPr marL="0" indent="0" algn="l" defTabSz="914400" rtl="0" eaLnBrk="1" latinLnBrk="0" hangingPunct="1">
        <a:lnSpc>
          <a:spcPct val="100000"/>
        </a:lnSpc>
        <a:spcBef>
          <a:spcPts val="1800"/>
        </a:spcBef>
        <a:spcAft>
          <a:spcPts val="0"/>
        </a:spcAft>
        <a:buFontTx/>
        <a:buNone/>
        <a:defRPr sz="2000" b="1" kern="1200">
          <a:solidFill>
            <a:schemeClr val="accent1"/>
          </a:solidFill>
          <a:latin typeface="+mn-lt"/>
          <a:ea typeface="+mn-ea"/>
          <a:cs typeface="+mn-cs"/>
        </a:defRPr>
      </a:lvl1pPr>
      <a:lvl2pPr marL="0" indent="0" algn="l" defTabSz="914400" rtl="0" eaLnBrk="1" latinLnBrk="0" hangingPunct="1">
        <a:lnSpc>
          <a:spcPct val="100000"/>
        </a:lnSpc>
        <a:spcBef>
          <a:spcPts val="600"/>
        </a:spcBef>
        <a:spcAft>
          <a:spcPts val="0"/>
        </a:spcAft>
        <a:buFontTx/>
        <a:buNone/>
        <a:defRPr sz="2000" kern="1200">
          <a:solidFill>
            <a:schemeClr val="tx1"/>
          </a:solidFill>
          <a:latin typeface="+mn-lt"/>
          <a:ea typeface="+mn-ea"/>
          <a:cs typeface="+mn-cs"/>
        </a:defRPr>
      </a:lvl2pPr>
      <a:lvl3pPr marL="288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3pPr>
      <a:lvl4pPr marL="576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4pPr>
      <a:lvl5pPr marL="864000" indent="-288000" algn="l" defTabSz="914400" rtl="0" eaLnBrk="1" latinLnBrk="0" hangingPunct="1">
        <a:lnSpc>
          <a:spcPct val="100000"/>
        </a:lnSpc>
        <a:spcBef>
          <a:spcPts val="600"/>
        </a:spcBef>
        <a:spcAft>
          <a:spcPts val="0"/>
        </a:spcAft>
        <a:buClr>
          <a:schemeClr val="accent3"/>
        </a:buClr>
        <a:buFont typeface="Wingdings" panose="05000000000000000000" pitchFamily="2" charset="2"/>
        <a:buChar char="§"/>
        <a:defRPr sz="20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0" orient="horz" pos="913" userDrawn="1">
          <p15:clr>
            <a:srgbClr val="F26B43"/>
          </p15:clr>
        </p15:guide>
        <p15:guide id="1" pos="336" userDrawn="1">
          <p15:clr>
            <a:srgbClr val="F26B43"/>
          </p15:clr>
        </p15:guide>
        <p15:guide id="2" orient="horz" pos="3974" userDrawn="1">
          <p15:clr>
            <a:srgbClr val="F26B43"/>
          </p15:clr>
        </p15:guide>
        <p15:guide id="3" pos="3681" userDrawn="1">
          <p15:clr>
            <a:srgbClr val="F26B43"/>
          </p15:clr>
        </p15:guide>
        <p15:guide id="4" pos="7368" userDrawn="1">
          <p15:clr>
            <a:srgbClr val="F26B43"/>
          </p15:clr>
        </p15:guide>
        <p15:guide id="5" orient="horz" pos="346" userDrawn="1">
          <p15:clr>
            <a:srgbClr val="F26B43"/>
          </p15:clr>
        </p15:guide>
        <p15:guide id="6" orient="horz" pos="1026" userDrawn="1">
          <p15:clr>
            <a:srgbClr val="F26B43"/>
          </p15:clr>
        </p15:guide>
        <p15:guide id="7" pos="402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3.xml"/></Relationships>
</file>

<file path=ppt/slides/_rels/slide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3.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3.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6.png"/><Relationship Id="rId1" Type="http://schemas.openxmlformats.org/officeDocument/2006/relationships/slideLayout" Target="../slideLayouts/slideLayout3.xml"/></Relationships>
</file>

<file path=ppt/slides/_rels/slide2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image" Target="../media/image5.png"/><Relationship Id="rId1" Type="http://schemas.openxmlformats.org/officeDocument/2006/relationships/slideLayout" Target="../slideLayouts/slideLayout3.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4.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1.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3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xml"/></Relationships>
</file>

<file path=ppt/slides/_rels/slide3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8" Type="http://schemas.openxmlformats.org/officeDocument/2006/relationships/image" Target="../media/image19.png"/><Relationship Id="rId3" Type="http://schemas.openxmlformats.org/officeDocument/2006/relationships/image" Target="../media/image14.png"/><Relationship Id="rId7" Type="http://schemas.openxmlformats.org/officeDocument/2006/relationships/image" Target="../media/image18.png"/><Relationship Id="rId2" Type="http://schemas.openxmlformats.org/officeDocument/2006/relationships/notesSlide" Target="../notesSlides/notesSlide10.xml"/><Relationship Id="rId1" Type="http://schemas.openxmlformats.org/officeDocument/2006/relationships/slideLayout" Target="../slideLayouts/slideLayout11.xml"/><Relationship Id="rId6" Type="http://schemas.openxmlformats.org/officeDocument/2006/relationships/image" Target="../media/image17.png"/><Relationship Id="rId5" Type="http://schemas.openxmlformats.org/officeDocument/2006/relationships/image" Target="../media/image16.png"/><Relationship Id="rId4" Type="http://schemas.openxmlformats.org/officeDocument/2006/relationships/image" Target="../media/image15.png"/><Relationship Id="rId9" Type="http://schemas.openxmlformats.org/officeDocument/2006/relationships/image" Target="../media/image20.png"/></Relationships>
</file>

<file path=ppt/slides/_rels/slide42.xml.rels><?xml version="1.0" encoding="UTF-8" standalone="yes"?>
<Relationships xmlns="http://schemas.openxmlformats.org/package/2006/relationships"><Relationship Id="rId3" Type="http://schemas.openxmlformats.org/officeDocument/2006/relationships/hyperlink" Target="mailto:oversightframework@lloyds.com" TargetMode="External"/><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20.xml"/><Relationship Id="rId4" Type="http://schemas.openxmlformats.org/officeDocument/2006/relationships/slide" Target="slide41.xml"/><Relationship Id="rId9" Type="http://schemas.openxmlformats.org/officeDocument/2006/relationships/slide" Target="slide21.xml"/></Relationships>
</file>

<file path=ppt/slides/_rels/slide6.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20.xml"/><Relationship Id="rId4" Type="http://schemas.openxmlformats.org/officeDocument/2006/relationships/slide" Target="slide41.xml"/><Relationship Id="rId9" Type="http://schemas.openxmlformats.org/officeDocument/2006/relationships/slide" Target="slide21.xml"/></Relationships>
</file>

<file path=ppt/slides/_rels/slide7.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20.xml"/><Relationship Id="rId4" Type="http://schemas.openxmlformats.org/officeDocument/2006/relationships/slide" Target="slide41.xml"/><Relationship Id="rId9" Type="http://schemas.openxmlformats.org/officeDocument/2006/relationships/slide" Target="slide21.xml"/></Relationships>
</file>

<file path=ppt/slides/_rels/slide8.xml.rels><?xml version="1.0" encoding="UTF-8" standalone="yes"?>
<Relationships xmlns="http://schemas.openxmlformats.org/package/2006/relationships"><Relationship Id="rId8" Type="http://schemas.openxmlformats.org/officeDocument/2006/relationships/slide" Target="slide26.xml"/><Relationship Id="rId3" Type="http://schemas.openxmlformats.org/officeDocument/2006/relationships/slide" Target="slide12.xml"/><Relationship Id="rId7" Type="http://schemas.openxmlformats.org/officeDocument/2006/relationships/slide" Target="slide17.xml"/><Relationship Id="rId2" Type="http://schemas.openxmlformats.org/officeDocument/2006/relationships/slide" Target="slide11.xml"/><Relationship Id="rId1" Type="http://schemas.openxmlformats.org/officeDocument/2006/relationships/slideLayout" Target="../slideLayouts/slideLayout3.xml"/><Relationship Id="rId6" Type="http://schemas.openxmlformats.org/officeDocument/2006/relationships/slide" Target="slide28.xml"/><Relationship Id="rId11" Type="http://schemas.openxmlformats.org/officeDocument/2006/relationships/slide" Target="slide7.xml"/><Relationship Id="rId5" Type="http://schemas.openxmlformats.org/officeDocument/2006/relationships/slide" Target="slide10.xml"/><Relationship Id="rId10" Type="http://schemas.openxmlformats.org/officeDocument/2006/relationships/slide" Target="slide20.xml"/><Relationship Id="rId4" Type="http://schemas.openxmlformats.org/officeDocument/2006/relationships/slide" Target="slide41.xml"/><Relationship Id="rId9" Type="http://schemas.openxmlformats.org/officeDocument/2006/relationships/slide" Target="slide21.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ubtitle 4">
            <a:extLst>
              <a:ext uri="{FF2B5EF4-FFF2-40B4-BE49-F238E27FC236}">
                <a16:creationId xmlns:a16="http://schemas.microsoft.com/office/drawing/2014/main" id="{7F77F9AC-0DE2-4942-8424-D89EED7C0510}"/>
              </a:ext>
            </a:extLst>
          </p:cNvPr>
          <p:cNvSpPr>
            <a:spLocks noGrp="1"/>
          </p:cNvSpPr>
          <p:nvPr>
            <p:ph type="subTitle" idx="1"/>
          </p:nvPr>
        </p:nvSpPr>
        <p:spPr>
          <a:xfrm>
            <a:off x="539400" y="4302143"/>
            <a:ext cx="11160000" cy="996033"/>
          </a:xfrm>
        </p:spPr>
        <p:txBody>
          <a:bodyPr vert="horz" lIns="0" tIns="0" rIns="0" bIns="72000" rtlCol="0" anchor="t">
            <a:spAutoFit/>
          </a:bodyPr>
          <a:lstStyle/>
          <a:p>
            <a:r>
              <a:rPr lang="en-GB"/>
              <a:t>24</a:t>
            </a:r>
            <a:r>
              <a:rPr lang="en-GB" baseline="30000"/>
              <a:t>th</a:t>
            </a:r>
            <a:r>
              <a:rPr lang="en-GB"/>
              <a:t> February 2022</a:t>
            </a:r>
          </a:p>
          <a:p>
            <a:endParaRPr lang="en-GB"/>
          </a:p>
          <a:p>
            <a:r>
              <a:rPr lang="en-GB"/>
              <a:t>Lyndsay </a:t>
            </a:r>
            <a:r>
              <a:rPr lang="en-GB" err="1"/>
              <a:t>Deeves</a:t>
            </a:r>
            <a:r>
              <a:rPr lang="en-GB"/>
              <a:t>, Dominic Thomas and Keely Edwards</a:t>
            </a:r>
            <a:endParaRPr lang="en-GB">
              <a:highlight>
                <a:srgbClr val="FFFF00"/>
              </a:highlight>
              <a:cs typeface="Arial"/>
            </a:endParaRPr>
          </a:p>
        </p:txBody>
      </p:sp>
      <p:sp>
        <p:nvSpPr>
          <p:cNvPr id="3" name="Text Placeholder 2">
            <a:extLst>
              <a:ext uri="{FF2B5EF4-FFF2-40B4-BE49-F238E27FC236}">
                <a16:creationId xmlns:a16="http://schemas.microsoft.com/office/drawing/2014/main" id="{6C56B5E8-5D3F-488E-8488-B9CC5B702C91}"/>
              </a:ext>
            </a:extLst>
          </p:cNvPr>
          <p:cNvSpPr>
            <a:spLocks noGrp="1"/>
          </p:cNvSpPr>
          <p:nvPr>
            <p:ph type="body" sz="quarter" idx="10"/>
          </p:nvPr>
        </p:nvSpPr>
        <p:spPr>
          <a:xfrm>
            <a:off x="533400" y="2193925"/>
            <a:ext cx="11160125" cy="1743075"/>
          </a:xfrm>
        </p:spPr>
        <p:txBody>
          <a:bodyPr/>
          <a:lstStyle/>
          <a:p>
            <a:r>
              <a:rPr lang="en-GB"/>
              <a:t>Project Rio Technical Briefing Sessions</a:t>
            </a:r>
          </a:p>
          <a:p>
            <a:pPr lvl="1"/>
            <a:r>
              <a:rPr lang="en-GB"/>
              <a:t>Outwards Reinsurance  </a:t>
            </a:r>
          </a:p>
        </p:txBody>
      </p:sp>
    </p:spTree>
    <p:extLst>
      <p:ext uri="{BB962C8B-B14F-4D97-AF65-F5344CB8AC3E}">
        <p14:creationId xmlns:p14="http://schemas.microsoft.com/office/powerpoint/2010/main" val="2371684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DFB9E-D202-45D1-86FF-28B3DAA96CB2}"/>
              </a:ext>
            </a:extLst>
          </p:cNvPr>
          <p:cNvSpPr>
            <a:spLocks noGrp="1"/>
          </p:cNvSpPr>
          <p:nvPr>
            <p:ph type="title"/>
          </p:nvPr>
        </p:nvSpPr>
        <p:spPr/>
        <p:txBody>
          <a:bodyPr/>
          <a:lstStyle/>
          <a:p>
            <a:r>
              <a:rPr lang="en-GB"/>
              <a:t>Oversight Framework</a:t>
            </a:r>
          </a:p>
        </p:txBody>
      </p:sp>
      <p:sp>
        <p:nvSpPr>
          <p:cNvPr id="5" name="Text Placeholder 4">
            <a:extLst>
              <a:ext uri="{FF2B5EF4-FFF2-40B4-BE49-F238E27FC236}">
                <a16:creationId xmlns:a16="http://schemas.microsoft.com/office/drawing/2014/main" id="{0B6ECFA7-E750-4B89-B334-10F8A7964541}"/>
              </a:ext>
            </a:extLst>
          </p:cNvPr>
          <p:cNvSpPr>
            <a:spLocks noGrp="1"/>
          </p:cNvSpPr>
          <p:nvPr>
            <p:ph type="body" sz="quarter" idx="17"/>
          </p:nvPr>
        </p:nvSpPr>
        <p:spPr>
          <a:xfrm>
            <a:off x="533400" y="1100138"/>
            <a:ext cx="11160125" cy="307777"/>
          </a:xfrm>
        </p:spPr>
        <p:txBody>
          <a:bodyPr/>
          <a:lstStyle/>
          <a:p>
            <a:r>
              <a:rPr lang="en-GB">
                <a:solidFill>
                  <a:schemeClr val="accent3"/>
                </a:solidFill>
              </a:rPr>
              <a:t>The 13 Lloyd’s Principles</a:t>
            </a:r>
            <a:endParaRPr lang="en-GB"/>
          </a:p>
        </p:txBody>
      </p:sp>
      <p:sp>
        <p:nvSpPr>
          <p:cNvPr id="7" name="Rectangle 6">
            <a:extLst>
              <a:ext uri="{FF2B5EF4-FFF2-40B4-BE49-F238E27FC236}">
                <a16:creationId xmlns:a16="http://schemas.microsoft.com/office/drawing/2014/main" id="{A6B1A74C-12F0-4BF6-8E96-E1A53C8EB182}"/>
              </a:ext>
            </a:extLst>
          </p:cNvPr>
          <p:cNvSpPr/>
          <p:nvPr/>
        </p:nvSpPr>
        <p:spPr>
          <a:xfrm>
            <a:off x="365356" y="1632449"/>
            <a:ext cx="305269" cy="4359803"/>
          </a:xfrm>
          <a:prstGeom prst="rect">
            <a:avLst/>
          </a:prstGeom>
          <a:solidFill>
            <a:srgbClr val="282F54"/>
          </a:solidFill>
          <a:ln w="12700" cap="flat" cmpd="sng" algn="ctr">
            <a:noFill/>
            <a:prstDash val="solid"/>
            <a:miter lim="800000"/>
          </a:ln>
          <a:effectLst/>
        </p:spPr>
        <p:txBody>
          <a:bodyPr vert="vert270" wrap="square" rtlCol="0" anchor="t">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PERFORMANCE </a:t>
            </a:r>
          </a:p>
        </p:txBody>
      </p:sp>
      <p:sp>
        <p:nvSpPr>
          <p:cNvPr id="8" name="Rectangle 7">
            <a:hlinkClick r:id="" action="ppaction://noaction"/>
            <a:extLst>
              <a:ext uri="{FF2B5EF4-FFF2-40B4-BE49-F238E27FC236}">
                <a16:creationId xmlns:a16="http://schemas.microsoft.com/office/drawing/2014/main" id="{232CD1F7-8411-41A5-BDF9-7E60BC6D77D9}"/>
              </a:ext>
            </a:extLst>
          </p:cNvPr>
          <p:cNvSpPr/>
          <p:nvPr/>
        </p:nvSpPr>
        <p:spPr>
          <a:xfrm>
            <a:off x="716142" y="2469184"/>
            <a:ext cx="1130751" cy="597403"/>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2. Catastrophe Exposure</a:t>
            </a:r>
          </a:p>
        </p:txBody>
      </p:sp>
      <p:sp>
        <p:nvSpPr>
          <p:cNvPr id="9" name="Rectangle 8">
            <a:hlinkClick r:id="" action="ppaction://noaction"/>
            <a:extLst>
              <a:ext uri="{FF2B5EF4-FFF2-40B4-BE49-F238E27FC236}">
                <a16:creationId xmlns:a16="http://schemas.microsoft.com/office/drawing/2014/main" id="{6CDB7DF6-EC33-4D0A-85B9-F467EE81B8F5}"/>
              </a:ext>
            </a:extLst>
          </p:cNvPr>
          <p:cNvSpPr/>
          <p:nvPr/>
        </p:nvSpPr>
        <p:spPr>
          <a:xfrm>
            <a:off x="716142" y="3122756"/>
            <a:ext cx="1130751" cy="597433"/>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3. Outwards Reinsurance </a:t>
            </a:r>
          </a:p>
        </p:txBody>
      </p:sp>
      <p:sp>
        <p:nvSpPr>
          <p:cNvPr id="41" name="Rectangle 40">
            <a:hlinkClick r:id="" action="ppaction://noaction"/>
            <a:extLst>
              <a:ext uri="{FF2B5EF4-FFF2-40B4-BE49-F238E27FC236}">
                <a16:creationId xmlns:a16="http://schemas.microsoft.com/office/drawing/2014/main" id="{1C938043-616B-4BE1-9EA2-7D9563534533}"/>
              </a:ext>
            </a:extLst>
          </p:cNvPr>
          <p:cNvSpPr/>
          <p:nvPr/>
        </p:nvSpPr>
        <p:spPr>
          <a:xfrm>
            <a:off x="1872329" y="3794193"/>
            <a:ext cx="3832411" cy="788195"/>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p>
            <a:pPr>
              <a:spcAft>
                <a:spcPts val="600"/>
              </a:spcAft>
            </a:pPr>
            <a:r>
              <a:rPr lang="en-GB" sz="1000" kern="0">
                <a:solidFill>
                  <a:prstClr val="black"/>
                </a:solidFill>
                <a:ea typeface="+mn-lt"/>
                <a:cs typeface="Arial"/>
              </a:rPr>
              <a:t>Managing agents should ensure that they have a claims commitment in place which is designed to deliver a high-quality claims service which includes a prompt and fair customer service, efficient and effective claims handling, and compliance with legal and regulatory obligations.</a:t>
            </a:r>
          </a:p>
        </p:txBody>
      </p:sp>
      <p:sp>
        <p:nvSpPr>
          <p:cNvPr id="42" name="Rectangle 41">
            <a:hlinkClick r:id="" action="ppaction://noaction"/>
            <a:extLst>
              <a:ext uri="{FF2B5EF4-FFF2-40B4-BE49-F238E27FC236}">
                <a16:creationId xmlns:a16="http://schemas.microsoft.com/office/drawing/2014/main" id="{AD96FD6E-6D4C-45EF-8993-61CBE50A16B4}"/>
              </a:ext>
            </a:extLst>
          </p:cNvPr>
          <p:cNvSpPr/>
          <p:nvPr/>
        </p:nvSpPr>
        <p:spPr>
          <a:xfrm>
            <a:off x="716142" y="3787457"/>
            <a:ext cx="1130751" cy="794931"/>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4. Claims Management </a:t>
            </a:r>
          </a:p>
        </p:txBody>
      </p:sp>
      <p:sp>
        <p:nvSpPr>
          <p:cNvPr id="39" name="Rectangle 38">
            <a:hlinkClick r:id="" action="ppaction://noaction"/>
            <a:extLst>
              <a:ext uri="{FF2B5EF4-FFF2-40B4-BE49-F238E27FC236}">
                <a16:creationId xmlns:a16="http://schemas.microsoft.com/office/drawing/2014/main" id="{A8765242-8ABD-4873-B2CB-6814AE443200}"/>
              </a:ext>
            </a:extLst>
          </p:cNvPr>
          <p:cNvSpPr/>
          <p:nvPr/>
        </p:nvSpPr>
        <p:spPr>
          <a:xfrm>
            <a:off x="1872329" y="4647188"/>
            <a:ext cx="3832411" cy="662806"/>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p>
            <a:pPr>
              <a:spcAft>
                <a:spcPts val="600"/>
              </a:spcAft>
            </a:pPr>
            <a:r>
              <a:rPr lang="en-GB" sz="1000" kern="0">
                <a:solidFill>
                  <a:prstClr val="black"/>
                </a:solidFill>
                <a:ea typeface="+mn-lt"/>
                <a:cs typeface="Arial"/>
              </a:rPr>
              <a:t>Managing agents should embed a culture and associated behaviours throughout their business to ensure that they consistently focus on good customer outcomes and that products provide fair value. </a:t>
            </a:r>
          </a:p>
        </p:txBody>
      </p:sp>
      <p:sp>
        <p:nvSpPr>
          <p:cNvPr id="40" name="Rectangle 39">
            <a:hlinkClick r:id="" action="ppaction://noaction"/>
            <a:extLst>
              <a:ext uri="{FF2B5EF4-FFF2-40B4-BE49-F238E27FC236}">
                <a16:creationId xmlns:a16="http://schemas.microsoft.com/office/drawing/2014/main" id="{281AB9B9-4309-4474-B176-9FEEA998626A}"/>
              </a:ext>
            </a:extLst>
          </p:cNvPr>
          <p:cNvSpPr/>
          <p:nvPr/>
        </p:nvSpPr>
        <p:spPr>
          <a:xfrm>
            <a:off x="716143" y="4639658"/>
            <a:ext cx="1130750" cy="681016"/>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5. Customer Outcomes </a:t>
            </a:r>
          </a:p>
        </p:txBody>
      </p:sp>
      <p:sp>
        <p:nvSpPr>
          <p:cNvPr id="12" name="Rectangle 11">
            <a:hlinkClick r:id="" action="ppaction://noaction"/>
            <a:extLst>
              <a:ext uri="{FF2B5EF4-FFF2-40B4-BE49-F238E27FC236}">
                <a16:creationId xmlns:a16="http://schemas.microsoft.com/office/drawing/2014/main" id="{4367AD6A-3DCF-4692-9A34-F30EFD8F209D}"/>
              </a:ext>
            </a:extLst>
          </p:cNvPr>
          <p:cNvSpPr/>
          <p:nvPr/>
        </p:nvSpPr>
        <p:spPr>
          <a:xfrm>
            <a:off x="716143" y="1632450"/>
            <a:ext cx="1130750" cy="756188"/>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1. Underwriting Profitability </a:t>
            </a:r>
          </a:p>
        </p:txBody>
      </p:sp>
      <p:sp>
        <p:nvSpPr>
          <p:cNvPr id="37" name="Rectangle 36">
            <a:hlinkClick r:id="" action="ppaction://noaction"/>
            <a:extLst>
              <a:ext uri="{FF2B5EF4-FFF2-40B4-BE49-F238E27FC236}">
                <a16:creationId xmlns:a16="http://schemas.microsoft.com/office/drawing/2014/main" id="{7794863E-11C2-407F-829D-4E1566D0D28A}"/>
              </a:ext>
            </a:extLst>
          </p:cNvPr>
          <p:cNvSpPr/>
          <p:nvPr/>
        </p:nvSpPr>
        <p:spPr>
          <a:xfrm>
            <a:off x="1872329" y="5381978"/>
            <a:ext cx="3831255" cy="605966"/>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p>
            <a:pPr>
              <a:spcAft>
                <a:spcPts val="600"/>
              </a:spcAft>
            </a:pPr>
            <a:r>
              <a:rPr lang="en-GB" sz="1000" kern="0">
                <a:solidFill>
                  <a:prstClr val="black"/>
                </a:solidFill>
                <a:ea typeface="+mn-lt"/>
                <a:cs typeface="Arial"/>
              </a:rPr>
              <a:t>Managing agents should ensure syndicates set reserves which are underpinned by a robust reserving process. All Actuarial Function requirements should be met in line with Solvency II.</a:t>
            </a:r>
          </a:p>
        </p:txBody>
      </p:sp>
      <p:sp>
        <p:nvSpPr>
          <p:cNvPr id="38" name="Rectangle 37">
            <a:hlinkClick r:id="" action="ppaction://noaction"/>
            <a:extLst>
              <a:ext uri="{FF2B5EF4-FFF2-40B4-BE49-F238E27FC236}">
                <a16:creationId xmlns:a16="http://schemas.microsoft.com/office/drawing/2014/main" id="{93681280-F5A8-4FC7-90C2-48B1B6409D6B}"/>
              </a:ext>
            </a:extLst>
          </p:cNvPr>
          <p:cNvSpPr/>
          <p:nvPr/>
        </p:nvSpPr>
        <p:spPr>
          <a:xfrm>
            <a:off x="716142" y="5383384"/>
            <a:ext cx="1130751" cy="608868"/>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6. Reserving </a:t>
            </a:r>
          </a:p>
        </p:txBody>
      </p:sp>
      <p:sp>
        <p:nvSpPr>
          <p:cNvPr id="14" name="Rectangle 13">
            <a:extLst>
              <a:ext uri="{FF2B5EF4-FFF2-40B4-BE49-F238E27FC236}">
                <a16:creationId xmlns:a16="http://schemas.microsoft.com/office/drawing/2014/main" id="{572EE5B0-C654-4B03-9553-E37B6E0609EA}"/>
              </a:ext>
            </a:extLst>
          </p:cNvPr>
          <p:cNvSpPr/>
          <p:nvPr/>
        </p:nvSpPr>
        <p:spPr>
          <a:xfrm>
            <a:off x="5788043" y="1632450"/>
            <a:ext cx="305269" cy="1729312"/>
          </a:xfrm>
          <a:prstGeom prst="rect">
            <a:avLst/>
          </a:prstGeom>
          <a:solidFill>
            <a:srgbClr val="00CBB6"/>
          </a:solidFill>
          <a:ln w="12700" cap="flat" cmpd="sng" algn="ctr">
            <a:noFill/>
            <a:prstDash val="solid"/>
            <a:miter lim="800000"/>
          </a:ln>
          <a:effectLst/>
        </p:spPr>
        <p:txBody>
          <a:bodyPr vert="vert270" wrap="square" rtlCol="0" anchor="t">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SOLVENCY </a:t>
            </a:r>
          </a:p>
        </p:txBody>
      </p:sp>
      <p:sp>
        <p:nvSpPr>
          <p:cNvPr id="35" name="Rectangle 34">
            <a:hlinkClick r:id="" action="ppaction://noaction"/>
            <a:extLst>
              <a:ext uri="{FF2B5EF4-FFF2-40B4-BE49-F238E27FC236}">
                <a16:creationId xmlns:a16="http://schemas.microsoft.com/office/drawing/2014/main" id="{66D12C8F-9687-49F5-B91C-3D8689A46F37}"/>
              </a:ext>
            </a:extLst>
          </p:cNvPr>
          <p:cNvSpPr/>
          <p:nvPr/>
        </p:nvSpPr>
        <p:spPr>
          <a:xfrm>
            <a:off x="7386750" y="2250532"/>
            <a:ext cx="4397075" cy="501446"/>
          </a:xfrm>
          <a:prstGeom prst="rect">
            <a:avLst/>
          </a:prstGeom>
          <a:solidFill>
            <a:sysClr val="window" lastClr="FFFFFF"/>
          </a:solidFill>
          <a:ln w="12700" cap="flat" cmpd="sng" algn="ctr">
            <a:solidFill>
              <a:srgbClr val="78E0C2">
                <a:lumMod val="60000"/>
                <a:lumOff val="4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ensure syndicate investment risk is effectively controlled, informed by wider business strategy and adheres to the Prudent Person Principle (PPP) requirements​.​</a:t>
            </a:r>
          </a:p>
        </p:txBody>
      </p:sp>
      <p:sp>
        <p:nvSpPr>
          <p:cNvPr id="36" name="Rectangle 35">
            <a:hlinkClick r:id="" action="ppaction://noaction"/>
            <a:extLst>
              <a:ext uri="{FF2B5EF4-FFF2-40B4-BE49-F238E27FC236}">
                <a16:creationId xmlns:a16="http://schemas.microsoft.com/office/drawing/2014/main" id="{B01BEC0C-B17D-4417-852D-BF839E822AD6}"/>
              </a:ext>
            </a:extLst>
          </p:cNvPr>
          <p:cNvSpPr/>
          <p:nvPr/>
        </p:nvSpPr>
        <p:spPr>
          <a:xfrm>
            <a:off x="6140294" y="2250532"/>
            <a:ext cx="1190956" cy="514152"/>
          </a:xfrm>
          <a:prstGeom prst="rect">
            <a:avLst/>
          </a:prstGeom>
          <a:solidFill>
            <a:srgbClr val="7FE5DA"/>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8. Investment </a:t>
            </a:r>
          </a:p>
        </p:txBody>
      </p:sp>
      <p:sp>
        <p:nvSpPr>
          <p:cNvPr id="33" name="Rectangle 32">
            <a:hlinkClick r:id="" action="ppaction://noaction"/>
            <a:extLst>
              <a:ext uri="{FF2B5EF4-FFF2-40B4-BE49-F238E27FC236}">
                <a16:creationId xmlns:a16="http://schemas.microsoft.com/office/drawing/2014/main" id="{204FC21B-2247-438F-94B3-6344A32005F5}"/>
              </a:ext>
            </a:extLst>
          </p:cNvPr>
          <p:cNvSpPr/>
          <p:nvPr/>
        </p:nvSpPr>
        <p:spPr>
          <a:xfrm>
            <a:off x="7386750" y="1648870"/>
            <a:ext cx="4397075" cy="501447"/>
          </a:xfrm>
          <a:prstGeom prst="rect">
            <a:avLst/>
          </a:prstGeom>
          <a:solidFill>
            <a:sysClr val="window" lastClr="FFFFFF"/>
          </a:solidFill>
          <a:ln w="12700" cap="flat" cmpd="sng" algn="ctr">
            <a:solidFill>
              <a:srgbClr val="78E0C2">
                <a:lumMod val="60000"/>
                <a:lumOff val="4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ensure syndicates' Solvency Capital Requirement (SCR) appropriately reflects their risk profile and is calculated using a Solvency II compliant internal model. </a:t>
            </a:r>
          </a:p>
        </p:txBody>
      </p:sp>
      <p:sp>
        <p:nvSpPr>
          <p:cNvPr id="34" name="Rectangle 33">
            <a:hlinkClick r:id="" action="ppaction://noaction"/>
            <a:extLst>
              <a:ext uri="{FF2B5EF4-FFF2-40B4-BE49-F238E27FC236}">
                <a16:creationId xmlns:a16="http://schemas.microsoft.com/office/drawing/2014/main" id="{AA19A9F8-2521-4BD2-8FF7-410DEEFA10AC}"/>
              </a:ext>
            </a:extLst>
          </p:cNvPr>
          <p:cNvSpPr/>
          <p:nvPr/>
        </p:nvSpPr>
        <p:spPr>
          <a:xfrm>
            <a:off x="6140294" y="1632449"/>
            <a:ext cx="1190956" cy="569865"/>
          </a:xfrm>
          <a:prstGeom prst="rect">
            <a:avLst/>
          </a:prstGeom>
          <a:solidFill>
            <a:srgbClr val="7FE5DA"/>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7. Capital </a:t>
            </a:r>
          </a:p>
        </p:txBody>
      </p:sp>
      <p:sp>
        <p:nvSpPr>
          <p:cNvPr id="31" name="Rectangle 30">
            <a:hlinkClick r:id="" action="ppaction://noaction"/>
            <a:extLst>
              <a:ext uri="{FF2B5EF4-FFF2-40B4-BE49-F238E27FC236}">
                <a16:creationId xmlns:a16="http://schemas.microsoft.com/office/drawing/2014/main" id="{847E51B3-9E0E-4823-9021-062B6B60EB44}"/>
              </a:ext>
            </a:extLst>
          </p:cNvPr>
          <p:cNvSpPr/>
          <p:nvPr/>
        </p:nvSpPr>
        <p:spPr>
          <a:xfrm>
            <a:off x="7386750" y="2835865"/>
            <a:ext cx="4397075" cy="501447"/>
          </a:xfrm>
          <a:prstGeom prst="rect">
            <a:avLst/>
          </a:prstGeom>
          <a:solidFill>
            <a:sysClr val="window" lastClr="FFFFFF"/>
          </a:solidFill>
          <a:ln w="12700" cap="flat" cmpd="sng" algn="ctr">
            <a:solidFill>
              <a:srgbClr val="78E0C2">
                <a:lumMod val="60000"/>
                <a:lumOff val="4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ensure syndicates have contractual access to sufficient liquidity in order to withstand a severe liquidity event (defined by Lloyd’s), underpinned by a robust liquidity risk management framework​. ​​​</a:t>
            </a:r>
          </a:p>
        </p:txBody>
      </p:sp>
      <p:sp>
        <p:nvSpPr>
          <p:cNvPr id="32" name="Rectangle 31">
            <a:hlinkClick r:id="" action="ppaction://noaction"/>
            <a:extLst>
              <a:ext uri="{FF2B5EF4-FFF2-40B4-BE49-F238E27FC236}">
                <a16:creationId xmlns:a16="http://schemas.microsoft.com/office/drawing/2014/main" id="{B33EFD7D-DB5E-470D-AAFB-4A8514C0153E}"/>
              </a:ext>
            </a:extLst>
          </p:cNvPr>
          <p:cNvSpPr/>
          <p:nvPr/>
        </p:nvSpPr>
        <p:spPr>
          <a:xfrm>
            <a:off x="6140293" y="2838005"/>
            <a:ext cx="1190956" cy="514151"/>
          </a:xfrm>
          <a:prstGeom prst="rect">
            <a:avLst/>
          </a:prstGeom>
          <a:solidFill>
            <a:srgbClr val="7FE5DA"/>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9. Liquidity </a:t>
            </a:r>
          </a:p>
        </p:txBody>
      </p:sp>
      <p:sp>
        <p:nvSpPr>
          <p:cNvPr id="18" name="Rectangle 17">
            <a:extLst>
              <a:ext uri="{FF2B5EF4-FFF2-40B4-BE49-F238E27FC236}">
                <a16:creationId xmlns:a16="http://schemas.microsoft.com/office/drawing/2014/main" id="{D74BDE62-1F6D-4E74-8F3D-0AFCA767BB26}"/>
              </a:ext>
            </a:extLst>
          </p:cNvPr>
          <p:cNvSpPr/>
          <p:nvPr/>
        </p:nvSpPr>
        <p:spPr>
          <a:xfrm>
            <a:off x="5788043" y="3426741"/>
            <a:ext cx="305269" cy="2565512"/>
          </a:xfrm>
          <a:prstGeom prst="rect">
            <a:avLst/>
          </a:prstGeom>
          <a:solidFill>
            <a:srgbClr val="FF5241"/>
          </a:solidFill>
          <a:ln w="12700" cap="flat" cmpd="sng" algn="ctr">
            <a:noFill/>
            <a:prstDash val="solid"/>
            <a:miter lim="800000"/>
          </a:ln>
          <a:effectLst/>
        </p:spPr>
        <p:txBody>
          <a:bodyPr vert="vert270" wrap="square" rtlCol="0" anchor="t">
            <a:noAutofit/>
          </a:bodyPr>
          <a:lstStyle/>
          <a:p>
            <a:pPr marL="0" marR="0" lvl="0" indent="0" algn="ctr" defTabSz="514350" eaLnBrk="1" fontAlgn="auto" latinLnBrk="0" hangingPunct="1">
              <a:lnSpc>
                <a:spcPct val="100000"/>
              </a:lnSpc>
              <a:spcBef>
                <a:spcPts val="0"/>
              </a:spcBef>
              <a:spcAft>
                <a:spcPts val="0"/>
              </a:spcAft>
              <a:buClrTx/>
              <a:buSzTx/>
              <a:buFontTx/>
              <a:buNone/>
              <a:tabLst/>
              <a:defRPr/>
            </a:pPr>
            <a:r>
              <a:rPr kumimoji="0" lang="en-GB" sz="1000" b="1" i="0" u="none" strike="noStrike" kern="0" cap="none" spc="0" normalizeH="0" baseline="0" noProof="0">
                <a:ln>
                  <a:noFill/>
                </a:ln>
                <a:solidFill>
                  <a:prstClr val="white"/>
                </a:solidFill>
                <a:effectLst/>
                <a:uLnTx/>
                <a:uFillTx/>
              </a:rPr>
              <a:t>OPERATIONAL</a:t>
            </a:r>
          </a:p>
        </p:txBody>
      </p:sp>
      <p:sp>
        <p:nvSpPr>
          <p:cNvPr id="29" name="Rectangle 28">
            <a:hlinkClick r:id="" action="ppaction://noaction"/>
            <a:extLst>
              <a:ext uri="{FF2B5EF4-FFF2-40B4-BE49-F238E27FC236}">
                <a16:creationId xmlns:a16="http://schemas.microsoft.com/office/drawing/2014/main" id="{8BFC9157-05EC-4D36-87CE-D8F0B779FF2C}"/>
              </a:ext>
            </a:extLst>
          </p:cNvPr>
          <p:cNvSpPr/>
          <p:nvPr/>
        </p:nvSpPr>
        <p:spPr>
          <a:xfrm>
            <a:off x="7386750" y="4161030"/>
            <a:ext cx="4397075" cy="835743"/>
          </a:xfrm>
          <a:prstGeom prst="rect">
            <a:avLst/>
          </a:prstGeom>
          <a:solidFill>
            <a:sysClr val="window" lastClr="FFFFFF"/>
          </a:solidFill>
          <a:ln w="12700" cap="flat" cmpd="sng" algn="ctr">
            <a:solidFill>
              <a:srgbClr val="FF5A00">
                <a:lumMod val="20000"/>
                <a:lumOff val="8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have robust frameworks in place to assess and address regulatory and financial crime risks arising from their UK and international businesses. Frameworks should support compliance with law, regulation and guidance, and allow for well informed, transparent relationships with Lloyd’s and applicable regulators. </a:t>
            </a:r>
          </a:p>
        </p:txBody>
      </p:sp>
      <p:sp>
        <p:nvSpPr>
          <p:cNvPr id="30" name="Rectangle 29">
            <a:hlinkClick r:id="" action="ppaction://noaction"/>
            <a:extLst>
              <a:ext uri="{FF2B5EF4-FFF2-40B4-BE49-F238E27FC236}">
                <a16:creationId xmlns:a16="http://schemas.microsoft.com/office/drawing/2014/main" id="{9978DEAB-2DB9-4AC9-95C7-7DFD73E9A6E1}"/>
              </a:ext>
            </a:extLst>
          </p:cNvPr>
          <p:cNvSpPr/>
          <p:nvPr/>
        </p:nvSpPr>
        <p:spPr>
          <a:xfrm>
            <a:off x="6140291" y="4162813"/>
            <a:ext cx="1190957" cy="835742"/>
          </a:xfrm>
          <a:prstGeom prst="rect">
            <a:avLst/>
          </a:prstGeom>
          <a:solidFill>
            <a:srgbClr val="FF5241">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11. Regulatory and Financial Crime </a:t>
            </a:r>
          </a:p>
        </p:txBody>
      </p:sp>
      <p:sp>
        <p:nvSpPr>
          <p:cNvPr id="27" name="Rectangle 26">
            <a:hlinkClick r:id="" action="ppaction://noaction"/>
            <a:extLst>
              <a:ext uri="{FF2B5EF4-FFF2-40B4-BE49-F238E27FC236}">
                <a16:creationId xmlns:a16="http://schemas.microsoft.com/office/drawing/2014/main" id="{FA036F05-E358-4297-A6FB-A1BCCC867931}"/>
              </a:ext>
            </a:extLst>
          </p:cNvPr>
          <p:cNvSpPr/>
          <p:nvPr/>
        </p:nvSpPr>
        <p:spPr>
          <a:xfrm>
            <a:off x="7386750" y="5052463"/>
            <a:ext cx="4397075" cy="461665"/>
          </a:xfrm>
          <a:prstGeom prst="rect">
            <a:avLst/>
          </a:prstGeom>
          <a:solidFill>
            <a:sysClr val="window" lastClr="FFFFFF"/>
          </a:solidFill>
          <a:ln w="12700" cap="flat" cmpd="sng" algn="ctr">
            <a:solidFill>
              <a:srgbClr val="FF5A00">
                <a:lumMod val="20000"/>
                <a:lumOff val="8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maintain robust and resilient operations, embedding cyber resilience and effective third-party risk management​.</a:t>
            </a:r>
          </a:p>
          <a:p>
            <a:pPr marL="0" marR="0" lvl="0" indent="0" defTabSz="914400" eaLnBrk="1" fontAlgn="auto" latinLnBrk="0" hangingPunct="1">
              <a:lnSpc>
                <a:spcPct val="100000"/>
              </a:lnSpc>
              <a:spcBef>
                <a:spcPts val="0"/>
              </a:spcBef>
              <a:spcAft>
                <a:spcPts val="600"/>
              </a:spcAft>
              <a:buClrTx/>
              <a:buSzTx/>
              <a:buFontTx/>
              <a:buNone/>
              <a:tabLst/>
              <a:defRPr/>
            </a:pPr>
            <a:endParaRPr kumimoji="0" lang="en-GB" sz="500" b="0" i="0" u="none" strike="noStrike" kern="0" cap="none" spc="0" normalizeH="0" baseline="0" noProof="0">
              <a:ln>
                <a:noFill/>
              </a:ln>
              <a:solidFill>
                <a:prstClr val="black"/>
              </a:solidFill>
              <a:effectLst/>
              <a:uLnTx/>
              <a:uFillTx/>
              <a:ea typeface="+mn-lt"/>
              <a:cs typeface="Arial"/>
            </a:endParaRPr>
          </a:p>
        </p:txBody>
      </p:sp>
      <p:sp>
        <p:nvSpPr>
          <p:cNvPr id="28" name="Rectangle 27">
            <a:hlinkClick r:id="" action="ppaction://noaction"/>
            <a:extLst>
              <a:ext uri="{FF2B5EF4-FFF2-40B4-BE49-F238E27FC236}">
                <a16:creationId xmlns:a16="http://schemas.microsoft.com/office/drawing/2014/main" id="{7BB419CA-D177-43B1-A036-82A675EE4A6D}"/>
              </a:ext>
            </a:extLst>
          </p:cNvPr>
          <p:cNvSpPr/>
          <p:nvPr/>
        </p:nvSpPr>
        <p:spPr>
          <a:xfrm>
            <a:off x="6140292" y="5055888"/>
            <a:ext cx="1190956" cy="470910"/>
          </a:xfrm>
          <a:prstGeom prst="rect">
            <a:avLst/>
          </a:prstGeom>
          <a:solidFill>
            <a:srgbClr val="FF5241">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12. Operational resilience </a:t>
            </a:r>
          </a:p>
        </p:txBody>
      </p:sp>
      <p:sp>
        <p:nvSpPr>
          <p:cNvPr id="25" name="Rectangle 24">
            <a:hlinkClick r:id="" action="ppaction://noaction"/>
            <a:extLst>
              <a:ext uri="{FF2B5EF4-FFF2-40B4-BE49-F238E27FC236}">
                <a16:creationId xmlns:a16="http://schemas.microsoft.com/office/drawing/2014/main" id="{4E9660D2-F8B5-4249-94C2-CE284277A0DF}"/>
              </a:ext>
            </a:extLst>
          </p:cNvPr>
          <p:cNvSpPr/>
          <p:nvPr/>
        </p:nvSpPr>
        <p:spPr>
          <a:xfrm>
            <a:off x="7386750" y="3431046"/>
            <a:ext cx="4397075" cy="668596"/>
          </a:xfrm>
          <a:prstGeom prst="rect">
            <a:avLst/>
          </a:prstGeom>
          <a:noFill/>
          <a:ln w="12700" cap="flat" cmpd="sng" algn="ctr">
            <a:solidFill>
              <a:srgbClr val="FF5A00">
                <a:lumMod val="20000"/>
                <a:lumOff val="8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have governance structures and internal risk management and control frameworks in place which align to Solvency II requirements, enable sound and prudent management of the business and support delivery of the business strategy​.</a:t>
            </a:r>
          </a:p>
        </p:txBody>
      </p:sp>
      <p:sp>
        <p:nvSpPr>
          <p:cNvPr id="26" name="Rectangle 25">
            <a:hlinkClick r:id="" action="ppaction://noaction"/>
            <a:extLst>
              <a:ext uri="{FF2B5EF4-FFF2-40B4-BE49-F238E27FC236}">
                <a16:creationId xmlns:a16="http://schemas.microsoft.com/office/drawing/2014/main" id="{E0738ACB-0ECA-4901-9CB3-EE8E54B33169}"/>
              </a:ext>
            </a:extLst>
          </p:cNvPr>
          <p:cNvSpPr/>
          <p:nvPr/>
        </p:nvSpPr>
        <p:spPr>
          <a:xfrm>
            <a:off x="6140291" y="3422754"/>
            <a:ext cx="1190957" cy="664939"/>
          </a:xfrm>
          <a:prstGeom prst="rect">
            <a:avLst/>
          </a:prstGeom>
          <a:solidFill>
            <a:srgbClr val="FF5241">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10. Governance, Risk Management and Reporting </a:t>
            </a:r>
          </a:p>
        </p:txBody>
      </p:sp>
      <p:sp>
        <p:nvSpPr>
          <p:cNvPr id="23" name="Rectangle 22">
            <a:hlinkClick r:id="" action="ppaction://noaction"/>
            <a:extLst>
              <a:ext uri="{FF2B5EF4-FFF2-40B4-BE49-F238E27FC236}">
                <a16:creationId xmlns:a16="http://schemas.microsoft.com/office/drawing/2014/main" id="{AB2946F8-04DA-424A-AE3B-0E59E598BBFC}"/>
              </a:ext>
            </a:extLst>
          </p:cNvPr>
          <p:cNvSpPr/>
          <p:nvPr/>
        </p:nvSpPr>
        <p:spPr>
          <a:xfrm>
            <a:off x="7386750" y="5593220"/>
            <a:ext cx="4397075" cy="369331"/>
          </a:xfrm>
          <a:prstGeom prst="rect">
            <a:avLst/>
          </a:prstGeom>
          <a:solidFill>
            <a:sysClr val="window" lastClr="FFFFFF"/>
          </a:solidFill>
          <a:ln w="12700" cap="flat" cmpd="sng" algn="ctr">
            <a:solidFill>
              <a:srgbClr val="FF5A00">
                <a:lumMod val="20000"/>
                <a:lumOff val="80000"/>
              </a:srgbClr>
            </a:solidFill>
            <a:prstDash val="solid"/>
            <a:miter lim="800000"/>
          </a:ln>
          <a:effectLst/>
        </p:spPr>
        <p:txBody>
          <a:bodyPr lIns="90000" tIns="0" rIns="90000" bIns="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0" i="0" u="none" strike="noStrike" kern="0" cap="none" spc="0" normalizeH="0" baseline="0" noProof="0">
                <a:ln>
                  <a:noFill/>
                </a:ln>
                <a:solidFill>
                  <a:prstClr val="black"/>
                </a:solidFill>
                <a:effectLst/>
                <a:uLnTx/>
                <a:uFillTx/>
                <a:ea typeface="+mn-lt"/>
                <a:cs typeface="Arial"/>
              </a:rPr>
              <a:t>Managing agents should be diverse, creating an inclusive and high-performance culture.</a:t>
            </a:r>
            <a:br>
              <a:rPr kumimoji="0" lang="en-GB" sz="1000" b="0" i="0" u="none" strike="noStrike" kern="0" cap="none" spc="0" normalizeH="0" baseline="0" noProof="0">
                <a:ln>
                  <a:noFill/>
                </a:ln>
                <a:solidFill>
                  <a:prstClr val="black"/>
                </a:solidFill>
                <a:effectLst/>
                <a:uLnTx/>
                <a:uFillTx/>
                <a:ea typeface="+mn-lt"/>
                <a:cs typeface="Arial"/>
              </a:rPr>
            </a:br>
            <a:r>
              <a:rPr kumimoji="0" lang="en-GB" sz="400" b="0" i="0" u="none" strike="noStrike" kern="0" cap="none" spc="0" normalizeH="0" baseline="0" noProof="0">
                <a:ln>
                  <a:noFill/>
                </a:ln>
                <a:solidFill>
                  <a:prstClr val="white"/>
                </a:solidFill>
                <a:effectLst/>
                <a:uLnTx/>
                <a:uFillTx/>
                <a:ea typeface="+mn-lt"/>
                <a:cs typeface="Arial"/>
              </a:rPr>
              <a:t>h</a:t>
            </a:r>
            <a:endParaRPr kumimoji="0" lang="en-GB" sz="1000" b="0" i="0" u="none" strike="noStrike" kern="0" cap="none" spc="0" normalizeH="0" baseline="0" noProof="0">
              <a:ln>
                <a:noFill/>
              </a:ln>
              <a:solidFill>
                <a:prstClr val="white"/>
              </a:solidFill>
              <a:effectLst/>
              <a:uLnTx/>
              <a:uFillTx/>
              <a:ea typeface="+mn-lt"/>
              <a:cs typeface="Arial"/>
            </a:endParaRPr>
          </a:p>
        </p:txBody>
      </p:sp>
      <p:sp>
        <p:nvSpPr>
          <p:cNvPr id="24" name="Rectangle 23">
            <a:hlinkClick r:id="" action="ppaction://noaction"/>
            <a:extLst>
              <a:ext uri="{FF2B5EF4-FFF2-40B4-BE49-F238E27FC236}">
                <a16:creationId xmlns:a16="http://schemas.microsoft.com/office/drawing/2014/main" id="{CD7A31A8-891F-4EE2-8B48-0DF4CFB66F29}"/>
              </a:ext>
            </a:extLst>
          </p:cNvPr>
          <p:cNvSpPr/>
          <p:nvPr/>
        </p:nvSpPr>
        <p:spPr>
          <a:xfrm>
            <a:off x="6140295" y="5593220"/>
            <a:ext cx="1190956" cy="394724"/>
          </a:xfrm>
          <a:prstGeom prst="rect">
            <a:avLst/>
          </a:prstGeom>
          <a:solidFill>
            <a:srgbClr val="FF5241">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13. Culture </a:t>
            </a:r>
          </a:p>
        </p:txBody>
      </p:sp>
      <p:sp>
        <p:nvSpPr>
          <p:cNvPr id="43" name="TextBox 42">
            <a:extLst>
              <a:ext uri="{FF2B5EF4-FFF2-40B4-BE49-F238E27FC236}">
                <a16:creationId xmlns:a16="http://schemas.microsoft.com/office/drawing/2014/main" id="{0C86F55A-9FDC-405A-B85A-CFCC92C76D84}"/>
              </a:ext>
            </a:extLst>
          </p:cNvPr>
          <p:cNvSpPr txBox="1"/>
          <p:nvPr/>
        </p:nvSpPr>
        <p:spPr>
          <a:xfrm>
            <a:off x="1872329" y="1632449"/>
            <a:ext cx="3818864" cy="756188"/>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kern="0" cap="none" spc="0" normalizeH="0" baseline="0">
                <a:ln>
                  <a:noFill/>
                </a:ln>
                <a:solidFill>
                  <a:prstClr val="black"/>
                </a:solidFill>
                <a:effectLst/>
                <a:uLnTx/>
                <a:uFillTx/>
                <a:ea typeface="+mn-lt"/>
                <a:cs typeface="Arial"/>
              </a:defRPr>
            </a:lvl1pPr>
          </a:lstStyle>
          <a:p>
            <a:r>
              <a:rPr lang="en-GB"/>
              <a:t>Managing agents should produce and execute syndicate business plans which are logical, realistic and achievable, and ensure the delivery of a sustainable profit including expense management.​</a:t>
            </a:r>
          </a:p>
        </p:txBody>
      </p:sp>
      <p:sp>
        <p:nvSpPr>
          <p:cNvPr id="44" name="TextBox 43">
            <a:extLst>
              <a:ext uri="{FF2B5EF4-FFF2-40B4-BE49-F238E27FC236}">
                <a16:creationId xmlns:a16="http://schemas.microsoft.com/office/drawing/2014/main" id="{2EFDDBBF-636A-4EB2-8B18-11F2F8FCD1FD}"/>
              </a:ext>
            </a:extLst>
          </p:cNvPr>
          <p:cNvSpPr txBox="1"/>
          <p:nvPr/>
        </p:nvSpPr>
        <p:spPr>
          <a:xfrm>
            <a:off x="1872329" y="2472850"/>
            <a:ext cx="3818864" cy="593737"/>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kern="0" cap="none" spc="0" normalizeH="0" baseline="0">
                <a:ln>
                  <a:noFill/>
                </a:ln>
                <a:solidFill>
                  <a:prstClr val="black"/>
                </a:solidFill>
                <a:effectLst/>
                <a:uLnTx/>
                <a:uFillTx/>
                <a:ea typeface="+mn-lt"/>
                <a:cs typeface="Arial"/>
              </a:defRPr>
            </a:lvl1pPr>
          </a:lstStyle>
          <a:p>
            <a:r>
              <a:rPr lang="en-GB"/>
              <a:t>Managing agents should ensure syndicates maintain appropriate control of catastrophe risk (from natural and non-natural perils) in line with their wider business strategy.</a:t>
            </a:r>
          </a:p>
        </p:txBody>
      </p:sp>
      <p:sp>
        <p:nvSpPr>
          <p:cNvPr id="45" name="TextBox 44">
            <a:extLst>
              <a:ext uri="{FF2B5EF4-FFF2-40B4-BE49-F238E27FC236}">
                <a16:creationId xmlns:a16="http://schemas.microsoft.com/office/drawing/2014/main" id="{AF50669A-11E8-43D7-82BA-2A20FBAC0C87}"/>
              </a:ext>
            </a:extLst>
          </p:cNvPr>
          <p:cNvSpPr txBox="1"/>
          <p:nvPr/>
        </p:nvSpPr>
        <p:spPr>
          <a:xfrm>
            <a:off x="1872329" y="3128866"/>
            <a:ext cx="3818864" cy="591323"/>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kern="0" cap="none" spc="0" normalizeH="0" baseline="0">
                <a:ln>
                  <a:noFill/>
                </a:ln>
                <a:solidFill>
                  <a:prstClr val="black"/>
                </a:solidFill>
                <a:effectLst/>
                <a:uLnTx/>
                <a:uFillTx/>
                <a:ea typeface="+mn-lt"/>
                <a:cs typeface="Arial"/>
              </a:defRPr>
            </a:lvl1pPr>
          </a:lstStyle>
          <a:p>
            <a:r>
              <a:rPr lang="en-GB"/>
              <a:t>Managing agents should define and execute syndicate outwards reinsurance strategy and purchasing plans which effectively support the wider syndicate business strategy and objectives. </a:t>
            </a:r>
          </a:p>
        </p:txBody>
      </p:sp>
    </p:spTree>
    <p:extLst>
      <p:ext uri="{BB962C8B-B14F-4D97-AF65-F5344CB8AC3E}">
        <p14:creationId xmlns:p14="http://schemas.microsoft.com/office/powerpoint/2010/main" val="169948387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E99DFB9E-D202-45D1-86FF-28B3DAA96CB2}"/>
              </a:ext>
            </a:extLst>
          </p:cNvPr>
          <p:cNvSpPr>
            <a:spLocks noGrp="1"/>
          </p:cNvSpPr>
          <p:nvPr>
            <p:ph type="title"/>
          </p:nvPr>
        </p:nvSpPr>
        <p:spPr/>
        <p:txBody>
          <a:bodyPr/>
          <a:lstStyle/>
          <a:p>
            <a:r>
              <a:rPr lang="en-GB"/>
              <a:t>Oversight Framework</a:t>
            </a:r>
          </a:p>
        </p:txBody>
      </p:sp>
      <p:sp>
        <p:nvSpPr>
          <p:cNvPr id="5" name="Text Placeholder 4">
            <a:extLst>
              <a:ext uri="{FF2B5EF4-FFF2-40B4-BE49-F238E27FC236}">
                <a16:creationId xmlns:a16="http://schemas.microsoft.com/office/drawing/2014/main" id="{0B6ECFA7-E750-4B89-B334-10F8A7964541}"/>
              </a:ext>
            </a:extLst>
          </p:cNvPr>
          <p:cNvSpPr>
            <a:spLocks noGrp="1"/>
          </p:cNvSpPr>
          <p:nvPr>
            <p:ph type="body" sz="quarter" idx="17"/>
          </p:nvPr>
        </p:nvSpPr>
        <p:spPr>
          <a:xfrm>
            <a:off x="533400" y="1100138"/>
            <a:ext cx="11160125" cy="307777"/>
          </a:xfrm>
        </p:spPr>
        <p:txBody>
          <a:bodyPr/>
          <a:lstStyle/>
          <a:p>
            <a:r>
              <a:rPr lang="en-GB">
                <a:solidFill>
                  <a:schemeClr val="accent3"/>
                </a:solidFill>
              </a:rPr>
              <a:t>Principles and Sub-Principles</a:t>
            </a:r>
            <a:endParaRPr lang="en-GB"/>
          </a:p>
        </p:txBody>
      </p:sp>
      <p:sp>
        <p:nvSpPr>
          <p:cNvPr id="8" name="Rectangle 7">
            <a:hlinkClick r:id="" action="ppaction://noaction"/>
            <a:extLst>
              <a:ext uri="{FF2B5EF4-FFF2-40B4-BE49-F238E27FC236}">
                <a16:creationId xmlns:a16="http://schemas.microsoft.com/office/drawing/2014/main" id="{232CD1F7-8411-41A5-BDF9-7E60BC6D77D9}"/>
              </a:ext>
            </a:extLst>
          </p:cNvPr>
          <p:cNvSpPr/>
          <p:nvPr/>
        </p:nvSpPr>
        <p:spPr>
          <a:xfrm>
            <a:off x="585516" y="2672380"/>
            <a:ext cx="1130751" cy="597403"/>
          </a:xfrm>
          <a:prstGeom prst="rect">
            <a:avLst/>
          </a:prstGeom>
          <a:solidFill>
            <a:srgbClr val="282F54">
              <a:lumMod val="40000"/>
              <a:lumOff val="60000"/>
            </a:srgbClr>
          </a:solidFill>
          <a:ln w="12700" cap="flat" cmpd="sng" algn="ctr">
            <a:noFill/>
            <a:prstDash val="solid"/>
            <a:miter lim="800000"/>
          </a:ln>
          <a:effectLst/>
        </p:spPr>
        <p:txBody>
          <a:bodyPr wrap="square" lIns="90000" tIns="46800" rIns="90000" bIns="46800" rtlCol="0" anchor="ctr">
            <a:no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000" b="1" i="0" u="none" strike="noStrike" kern="0" cap="none" spc="0" normalizeH="0" baseline="0" noProof="0">
                <a:ln>
                  <a:noFill/>
                </a:ln>
                <a:solidFill>
                  <a:prstClr val="black"/>
                </a:solidFill>
                <a:effectLst/>
                <a:uLnTx/>
                <a:uFillTx/>
                <a:ea typeface="+mn-lt"/>
                <a:cs typeface="Arial"/>
              </a:rPr>
              <a:t>2. Catastrophe Exposure</a:t>
            </a:r>
          </a:p>
        </p:txBody>
      </p:sp>
      <p:sp>
        <p:nvSpPr>
          <p:cNvPr id="44" name="TextBox 43">
            <a:extLst>
              <a:ext uri="{FF2B5EF4-FFF2-40B4-BE49-F238E27FC236}">
                <a16:creationId xmlns:a16="http://schemas.microsoft.com/office/drawing/2014/main" id="{2EFDDBBF-636A-4EB2-8B18-11F2F8FCD1FD}"/>
              </a:ext>
            </a:extLst>
          </p:cNvPr>
          <p:cNvSpPr txBox="1"/>
          <p:nvPr/>
        </p:nvSpPr>
        <p:spPr>
          <a:xfrm>
            <a:off x="1741703" y="2676046"/>
            <a:ext cx="3818864" cy="593737"/>
          </a:xfrm>
          <a:prstGeom prst="rect">
            <a:avLst/>
          </a:prstGeom>
          <a:solidFill>
            <a:sysClr val="window" lastClr="FFFFFF"/>
          </a:solidFill>
          <a:ln w="12700" cap="flat" cmpd="sng" algn="ctr">
            <a:solidFill>
              <a:srgbClr val="1E35BF">
                <a:lumMod val="20000"/>
                <a:lumOff val="80000"/>
              </a:srgbClr>
            </a:solidFill>
            <a:prstDash val="solid"/>
            <a:miter lim="800000"/>
          </a:ln>
          <a:effectLst/>
        </p:spPr>
        <p:txBody>
          <a:bodyPr wrap="square" lIns="90000" tIns="0" rIns="90000" bIns="0" rtlCol="0" anchor="t">
            <a:noAutofit/>
          </a:bodyPr>
          <a:lstStyle>
            <a:defPPr>
              <a:defRPr lang="en-US"/>
            </a:defPPr>
            <a:lvl1pPr marR="0" lvl="0" indent="0" fontAlgn="auto">
              <a:lnSpc>
                <a:spcPct val="100000"/>
              </a:lnSpc>
              <a:spcBef>
                <a:spcPts val="0"/>
              </a:spcBef>
              <a:spcAft>
                <a:spcPts val="600"/>
              </a:spcAft>
              <a:buClrTx/>
              <a:buSzTx/>
              <a:buFontTx/>
              <a:buNone/>
              <a:tabLst/>
              <a:defRPr kumimoji="0" sz="1000" b="0" i="0" u="none" strike="noStrike" kern="0" cap="none" spc="0" normalizeH="0" baseline="0">
                <a:ln>
                  <a:noFill/>
                </a:ln>
                <a:solidFill>
                  <a:prstClr val="black"/>
                </a:solidFill>
                <a:effectLst/>
                <a:uLnTx/>
                <a:uFillTx/>
                <a:ea typeface="+mn-lt"/>
                <a:cs typeface="Arial"/>
              </a:defRPr>
            </a:lvl1pPr>
          </a:lstStyle>
          <a:p>
            <a:r>
              <a:rPr lang="en-GB"/>
              <a:t>Managing agents should ensure syndicates maintain appropriate control of catastrophe risk (from natural and non-natural perils) in line with their wider business strategy.</a:t>
            </a:r>
          </a:p>
        </p:txBody>
      </p:sp>
      <p:sp>
        <p:nvSpPr>
          <p:cNvPr id="46" name="Rectangle 45">
            <a:extLst>
              <a:ext uri="{FF2B5EF4-FFF2-40B4-BE49-F238E27FC236}">
                <a16:creationId xmlns:a16="http://schemas.microsoft.com/office/drawing/2014/main" id="{1552CEB6-52FC-4104-8616-3304C8434D3D}"/>
              </a:ext>
            </a:extLst>
          </p:cNvPr>
          <p:cNvSpPr/>
          <p:nvPr/>
        </p:nvSpPr>
        <p:spPr>
          <a:xfrm>
            <a:off x="6076228" y="2671511"/>
            <a:ext cx="5901245" cy="263791"/>
          </a:xfrm>
          <a:prstGeom prst="rect">
            <a:avLst/>
          </a:prstGeom>
          <a:solidFill>
            <a:sysClr val="window" lastClr="FFFFFF"/>
          </a:solidFill>
          <a:ln w="12700" cap="flat" cmpd="sng" algn="ctr">
            <a:noFill/>
            <a:prstDash val="solid"/>
            <a:miter lim="800000"/>
          </a:ln>
          <a:effectLst/>
        </p:spPr>
        <p:txBody>
          <a:bodyPr wrap="square" lIns="90000" tIns="46800" rIns="0" bIns="46800" rtlCol="0" anchor="t">
            <a:spAutoFit/>
          </a:bodyPr>
          <a:lstStyle/>
          <a:p>
            <a:pPr marL="0" marR="0" lvl="0" indent="0" defTabSz="914400" eaLnBrk="1" fontAlgn="auto"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latin typeface="Arial"/>
                <a:ea typeface="+mn-lt"/>
                <a:cs typeface="Arial"/>
              </a:rPr>
              <a:t>To support this, managing agents should ensure their syndicates:​</a:t>
            </a:r>
            <a:endParaRPr kumimoji="0" lang="en-GB" sz="1100" b="0" i="0" u="none" strike="noStrike" kern="0" cap="none" spc="0" normalizeH="0" baseline="0" noProof="0">
              <a:ln>
                <a:noFill/>
              </a:ln>
              <a:solidFill>
                <a:prstClr val="black"/>
              </a:solidFill>
              <a:effectLst/>
              <a:uLnTx/>
              <a:uFillTx/>
              <a:latin typeface="Arial"/>
              <a:ea typeface="+mn-ea"/>
              <a:cs typeface="+mn-cs"/>
            </a:endParaRPr>
          </a:p>
        </p:txBody>
      </p:sp>
      <p:grpSp>
        <p:nvGrpSpPr>
          <p:cNvPr id="48" name="Group 47">
            <a:extLst>
              <a:ext uri="{FF2B5EF4-FFF2-40B4-BE49-F238E27FC236}">
                <a16:creationId xmlns:a16="http://schemas.microsoft.com/office/drawing/2014/main" id="{C851B8CD-30B7-437B-A9DD-30E20BA1F21C}"/>
              </a:ext>
            </a:extLst>
          </p:cNvPr>
          <p:cNvGrpSpPr/>
          <p:nvPr/>
        </p:nvGrpSpPr>
        <p:grpSpPr>
          <a:xfrm>
            <a:off x="6057186" y="3059235"/>
            <a:ext cx="5919148" cy="534987"/>
            <a:chOff x="300038" y="6323012"/>
            <a:chExt cx="6296017" cy="534987"/>
          </a:xfrm>
        </p:grpSpPr>
        <p:sp>
          <p:nvSpPr>
            <p:cNvPr id="49" name="Rectangle 48">
              <a:extLst>
                <a:ext uri="{FF2B5EF4-FFF2-40B4-BE49-F238E27FC236}">
                  <a16:creationId xmlns:a16="http://schemas.microsoft.com/office/drawing/2014/main" id="{066FE071-4A9E-4E88-8D4E-97E6D45A242F}"/>
                </a:ext>
              </a:extLst>
            </p:cNvPr>
            <p:cNvSpPr/>
            <p:nvPr/>
          </p:nvSpPr>
          <p:spPr>
            <a:xfrm>
              <a:off x="300038" y="6323012"/>
              <a:ext cx="6296017" cy="5349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0" name="Oval 49">
              <a:extLst>
                <a:ext uri="{FF2B5EF4-FFF2-40B4-BE49-F238E27FC236}">
                  <a16:creationId xmlns:a16="http://schemas.microsoft.com/office/drawing/2014/main" id="{22F31881-D651-4D4B-8ACA-E42059BF3A20}"/>
                </a:ext>
              </a:extLst>
            </p:cNvPr>
            <p:cNvSpPr/>
            <p:nvPr/>
          </p:nvSpPr>
          <p:spPr>
            <a:xfrm>
              <a:off x="397402" y="6413286"/>
              <a:ext cx="354438" cy="354438"/>
            </a:xfrm>
            <a:prstGeom prst="ellipse">
              <a:avLst/>
            </a:prstGeom>
            <a:solidFill>
              <a:srgbClr val="282F54"/>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mn-ea"/>
                  <a:cs typeface="+mn-cs"/>
                </a:rPr>
                <a:t>1</a:t>
              </a:r>
            </a:p>
          </p:txBody>
        </p:sp>
        <p:sp>
          <p:nvSpPr>
            <p:cNvPr id="51" name="TextBox 50">
              <a:hlinkClick r:id="" action="ppaction://noaction"/>
              <a:extLst>
                <a:ext uri="{FF2B5EF4-FFF2-40B4-BE49-F238E27FC236}">
                  <a16:creationId xmlns:a16="http://schemas.microsoft.com/office/drawing/2014/main" id="{4B7BA7A3-DA6A-43CD-A878-1A7F2876BF8F}"/>
                </a:ext>
              </a:extLst>
            </p:cNvPr>
            <p:cNvSpPr txBox="1"/>
            <p:nvPr/>
          </p:nvSpPr>
          <p:spPr>
            <a:xfrm>
              <a:off x="830579" y="6357470"/>
              <a:ext cx="5765475" cy="446148"/>
            </a:xfrm>
            <a:prstGeom prst="rect">
              <a:avLst/>
            </a:prstGeom>
            <a:noFill/>
          </p:spPr>
          <p:txBody>
            <a:bodyPr wrap="square" anchor="ctr">
              <a:noAutofit/>
            </a:bodyPr>
            <a:lstStyle/>
            <a:p>
              <a:pPr marL="0" marR="0" lvl="0" indent="0" defTabSz="914400" eaLnBrk="1" fontAlgn="base"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rPr>
                <a:t>Manage catastrophe exposure in line with their agreed risk appetites </a:t>
              </a:r>
            </a:p>
          </p:txBody>
        </p:sp>
      </p:grpSp>
      <p:grpSp>
        <p:nvGrpSpPr>
          <p:cNvPr id="52" name="Group 51">
            <a:extLst>
              <a:ext uri="{FF2B5EF4-FFF2-40B4-BE49-F238E27FC236}">
                <a16:creationId xmlns:a16="http://schemas.microsoft.com/office/drawing/2014/main" id="{941A110E-C68C-4969-AD89-CC0C722F5661}"/>
              </a:ext>
            </a:extLst>
          </p:cNvPr>
          <p:cNvGrpSpPr/>
          <p:nvPr/>
        </p:nvGrpSpPr>
        <p:grpSpPr>
          <a:xfrm>
            <a:off x="6057186" y="3668835"/>
            <a:ext cx="5919148" cy="534987"/>
            <a:chOff x="300038" y="6932612"/>
            <a:chExt cx="6296017" cy="534987"/>
          </a:xfrm>
        </p:grpSpPr>
        <p:sp>
          <p:nvSpPr>
            <p:cNvPr id="53" name="Rectangle 52">
              <a:extLst>
                <a:ext uri="{FF2B5EF4-FFF2-40B4-BE49-F238E27FC236}">
                  <a16:creationId xmlns:a16="http://schemas.microsoft.com/office/drawing/2014/main" id="{D990AF8E-7B4F-4B3B-A5A8-91C41BC3DAD5}"/>
                </a:ext>
              </a:extLst>
            </p:cNvPr>
            <p:cNvSpPr/>
            <p:nvPr/>
          </p:nvSpPr>
          <p:spPr>
            <a:xfrm>
              <a:off x="300038" y="6932612"/>
              <a:ext cx="6296017" cy="5349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4" name="Oval 53">
              <a:extLst>
                <a:ext uri="{FF2B5EF4-FFF2-40B4-BE49-F238E27FC236}">
                  <a16:creationId xmlns:a16="http://schemas.microsoft.com/office/drawing/2014/main" id="{6FC5E0B7-1CE3-4BDA-9045-E16ACA298502}"/>
                </a:ext>
              </a:extLst>
            </p:cNvPr>
            <p:cNvSpPr/>
            <p:nvPr/>
          </p:nvSpPr>
          <p:spPr>
            <a:xfrm>
              <a:off x="397402" y="7022885"/>
              <a:ext cx="354438" cy="354438"/>
            </a:xfrm>
            <a:prstGeom prst="ellipse">
              <a:avLst/>
            </a:prstGeom>
            <a:solidFill>
              <a:srgbClr val="282F54"/>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mn-ea"/>
                  <a:cs typeface="+mn-cs"/>
                </a:rPr>
                <a:t>2</a:t>
              </a:r>
            </a:p>
          </p:txBody>
        </p:sp>
        <p:sp>
          <p:nvSpPr>
            <p:cNvPr id="55" name="TextBox 54">
              <a:hlinkClick r:id="" action="ppaction://noaction"/>
              <a:extLst>
                <a:ext uri="{FF2B5EF4-FFF2-40B4-BE49-F238E27FC236}">
                  <a16:creationId xmlns:a16="http://schemas.microsoft.com/office/drawing/2014/main" id="{79895A29-BEA0-40A3-80CC-42165B7C3321}"/>
                </a:ext>
              </a:extLst>
            </p:cNvPr>
            <p:cNvSpPr txBox="1"/>
            <p:nvPr/>
          </p:nvSpPr>
          <p:spPr>
            <a:xfrm>
              <a:off x="830579" y="6984662"/>
              <a:ext cx="5765475" cy="430887"/>
            </a:xfrm>
            <a:prstGeom prst="rect">
              <a:avLst/>
            </a:prstGeom>
            <a:noFill/>
          </p:spPr>
          <p:txBody>
            <a:bodyPr wrap="square">
              <a:spAutoFit/>
            </a:bodyPr>
            <a:lstStyle/>
            <a:p>
              <a:pPr marL="0" marR="0" lvl="0" indent="0" defTabSz="914400" eaLnBrk="1" fontAlgn="base"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rPr>
                <a:t>Employ data standards, risk quantification tools, controls, expertise, and reporting frameworks which are appropriate to their risk profile</a:t>
              </a:r>
            </a:p>
          </p:txBody>
        </p:sp>
      </p:grpSp>
      <p:grpSp>
        <p:nvGrpSpPr>
          <p:cNvPr id="56" name="Group 55">
            <a:extLst>
              <a:ext uri="{FF2B5EF4-FFF2-40B4-BE49-F238E27FC236}">
                <a16:creationId xmlns:a16="http://schemas.microsoft.com/office/drawing/2014/main" id="{1C53EF9F-9AB4-42C6-9A9E-09F4542F272C}"/>
              </a:ext>
            </a:extLst>
          </p:cNvPr>
          <p:cNvGrpSpPr/>
          <p:nvPr/>
        </p:nvGrpSpPr>
        <p:grpSpPr>
          <a:xfrm>
            <a:off x="6057186" y="4278435"/>
            <a:ext cx="5919148" cy="534987"/>
            <a:chOff x="300038" y="7542212"/>
            <a:chExt cx="6296017" cy="534987"/>
          </a:xfrm>
        </p:grpSpPr>
        <p:sp>
          <p:nvSpPr>
            <p:cNvPr id="57" name="Rectangle 56">
              <a:extLst>
                <a:ext uri="{FF2B5EF4-FFF2-40B4-BE49-F238E27FC236}">
                  <a16:creationId xmlns:a16="http://schemas.microsoft.com/office/drawing/2014/main" id="{6B5616DA-19B6-44DF-89FE-C72334EB6282}"/>
                </a:ext>
              </a:extLst>
            </p:cNvPr>
            <p:cNvSpPr/>
            <p:nvPr/>
          </p:nvSpPr>
          <p:spPr>
            <a:xfrm>
              <a:off x="300038" y="7542212"/>
              <a:ext cx="6296017" cy="5349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58" name="Oval 57">
              <a:extLst>
                <a:ext uri="{FF2B5EF4-FFF2-40B4-BE49-F238E27FC236}">
                  <a16:creationId xmlns:a16="http://schemas.microsoft.com/office/drawing/2014/main" id="{81B50942-99A0-4DC7-BE13-2A121AD5C15F}"/>
                </a:ext>
              </a:extLst>
            </p:cNvPr>
            <p:cNvSpPr/>
            <p:nvPr/>
          </p:nvSpPr>
          <p:spPr>
            <a:xfrm>
              <a:off x="397402" y="7632485"/>
              <a:ext cx="354438" cy="354438"/>
            </a:xfrm>
            <a:prstGeom prst="ellipse">
              <a:avLst/>
            </a:prstGeom>
            <a:solidFill>
              <a:srgbClr val="282F54"/>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mn-ea"/>
                  <a:cs typeface="+mn-cs"/>
                </a:rPr>
                <a:t>3</a:t>
              </a:r>
            </a:p>
          </p:txBody>
        </p:sp>
        <p:sp>
          <p:nvSpPr>
            <p:cNvPr id="59" name="TextBox 58">
              <a:hlinkClick r:id="" action="ppaction://noaction"/>
              <a:extLst>
                <a:ext uri="{FF2B5EF4-FFF2-40B4-BE49-F238E27FC236}">
                  <a16:creationId xmlns:a16="http://schemas.microsoft.com/office/drawing/2014/main" id="{3368CB36-A4BC-4EEA-9CCE-974BA9D5186F}"/>
                </a:ext>
              </a:extLst>
            </p:cNvPr>
            <p:cNvSpPr txBox="1"/>
            <p:nvPr/>
          </p:nvSpPr>
          <p:spPr>
            <a:xfrm>
              <a:off x="830579" y="7578872"/>
              <a:ext cx="5765475" cy="430887"/>
            </a:xfrm>
            <a:prstGeom prst="rect">
              <a:avLst/>
            </a:prstGeom>
            <a:noFill/>
          </p:spPr>
          <p:txBody>
            <a:bodyPr wrap="square">
              <a:spAutoFit/>
            </a:bodyPr>
            <a:lstStyle/>
            <a:p>
              <a:pPr marL="0" marR="0" lvl="0" indent="0" defTabSz="914400" eaLnBrk="1" fontAlgn="base"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rPr>
                <a:t>Adequately justify and validate methodology and assumptions, including expert judgements </a:t>
              </a:r>
            </a:p>
          </p:txBody>
        </p:sp>
      </p:grpSp>
      <p:grpSp>
        <p:nvGrpSpPr>
          <p:cNvPr id="60" name="Group 59">
            <a:extLst>
              <a:ext uri="{FF2B5EF4-FFF2-40B4-BE49-F238E27FC236}">
                <a16:creationId xmlns:a16="http://schemas.microsoft.com/office/drawing/2014/main" id="{A9306235-B685-4C35-8C10-E005ADB177C2}"/>
              </a:ext>
            </a:extLst>
          </p:cNvPr>
          <p:cNvGrpSpPr/>
          <p:nvPr/>
        </p:nvGrpSpPr>
        <p:grpSpPr>
          <a:xfrm>
            <a:off x="6057186" y="4888035"/>
            <a:ext cx="5919148" cy="534987"/>
            <a:chOff x="300038" y="8151812"/>
            <a:chExt cx="6296017" cy="534987"/>
          </a:xfrm>
        </p:grpSpPr>
        <p:sp>
          <p:nvSpPr>
            <p:cNvPr id="61" name="Rectangle 60">
              <a:extLst>
                <a:ext uri="{FF2B5EF4-FFF2-40B4-BE49-F238E27FC236}">
                  <a16:creationId xmlns:a16="http://schemas.microsoft.com/office/drawing/2014/main" id="{2CC55A9F-C96F-4F01-A98A-392B06302F5A}"/>
                </a:ext>
              </a:extLst>
            </p:cNvPr>
            <p:cNvSpPr/>
            <p:nvPr/>
          </p:nvSpPr>
          <p:spPr>
            <a:xfrm>
              <a:off x="300038" y="8151812"/>
              <a:ext cx="6296017" cy="5349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2" name="Oval 61">
              <a:extLst>
                <a:ext uri="{FF2B5EF4-FFF2-40B4-BE49-F238E27FC236}">
                  <a16:creationId xmlns:a16="http://schemas.microsoft.com/office/drawing/2014/main" id="{ECCB0F47-C6AD-4B2D-ACC5-B946F11E82AB}"/>
                </a:ext>
              </a:extLst>
            </p:cNvPr>
            <p:cNvSpPr/>
            <p:nvPr/>
          </p:nvSpPr>
          <p:spPr>
            <a:xfrm>
              <a:off x="397402" y="8242085"/>
              <a:ext cx="354438" cy="354438"/>
            </a:xfrm>
            <a:prstGeom prst="ellipse">
              <a:avLst/>
            </a:prstGeom>
            <a:solidFill>
              <a:srgbClr val="282F54"/>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mn-ea"/>
                  <a:cs typeface="+mn-cs"/>
                </a:rPr>
                <a:t>4</a:t>
              </a:r>
            </a:p>
          </p:txBody>
        </p:sp>
        <p:sp>
          <p:nvSpPr>
            <p:cNvPr id="63" name="TextBox 62">
              <a:hlinkClick r:id="" action="ppaction://noaction"/>
              <a:extLst>
                <a:ext uri="{FF2B5EF4-FFF2-40B4-BE49-F238E27FC236}">
                  <a16:creationId xmlns:a16="http://schemas.microsoft.com/office/drawing/2014/main" id="{3349A26B-0045-418F-84D2-A19327C1D39E}"/>
                </a:ext>
              </a:extLst>
            </p:cNvPr>
            <p:cNvSpPr txBox="1"/>
            <p:nvPr/>
          </p:nvSpPr>
          <p:spPr>
            <a:xfrm>
              <a:off x="830579" y="8203862"/>
              <a:ext cx="5765475" cy="430887"/>
            </a:xfrm>
            <a:prstGeom prst="rect">
              <a:avLst/>
            </a:prstGeom>
            <a:noFill/>
          </p:spPr>
          <p:txBody>
            <a:bodyPr wrap="square" lIns="91440" tIns="45720" rIns="91440" bIns="45720" anchor="t">
              <a:spAutoFit/>
            </a:bodyPr>
            <a:lstStyle/>
            <a:p>
              <a:pPr marL="0" marR="0" lvl="0" indent="0" defTabSz="914400" eaLnBrk="1" fontAlgn="base"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rPr>
                <a:t>Have a complete representation of catastrophe risk in the internal model, reflecting all possible sources of loss and allowing effective use by wider business functions</a:t>
              </a:r>
            </a:p>
          </p:txBody>
        </p:sp>
      </p:grpSp>
      <p:grpSp>
        <p:nvGrpSpPr>
          <p:cNvPr id="64" name="Group 63">
            <a:extLst>
              <a:ext uri="{FF2B5EF4-FFF2-40B4-BE49-F238E27FC236}">
                <a16:creationId xmlns:a16="http://schemas.microsoft.com/office/drawing/2014/main" id="{E7B7E0CB-4E35-4D46-8326-C1DFE4EA7BB4}"/>
              </a:ext>
            </a:extLst>
          </p:cNvPr>
          <p:cNvGrpSpPr/>
          <p:nvPr/>
        </p:nvGrpSpPr>
        <p:grpSpPr>
          <a:xfrm>
            <a:off x="6057186" y="5497635"/>
            <a:ext cx="5919148" cy="534987"/>
            <a:chOff x="300038" y="8761412"/>
            <a:chExt cx="6296017" cy="534987"/>
          </a:xfrm>
        </p:grpSpPr>
        <p:sp>
          <p:nvSpPr>
            <p:cNvPr id="65" name="Rectangle 64">
              <a:extLst>
                <a:ext uri="{FF2B5EF4-FFF2-40B4-BE49-F238E27FC236}">
                  <a16:creationId xmlns:a16="http://schemas.microsoft.com/office/drawing/2014/main" id="{227B401C-72F1-4B9B-91FA-17E4165EBD3F}"/>
                </a:ext>
              </a:extLst>
            </p:cNvPr>
            <p:cNvSpPr/>
            <p:nvPr/>
          </p:nvSpPr>
          <p:spPr>
            <a:xfrm>
              <a:off x="300038" y="8761412"/>
              <a:ext cx="6296017" cy="534987"/>
            </a:xfrm>
            <a:prstGeom prst="rect">
              <a:avLst/>
            </a:prstGeom>
            <a:solidFill>
              <a:sysClr val="window" lastClr="FFFFFF">
                <a:lumMod val="95000"/>
              </a:sysClr>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endParaRPr kumimoji="0" lang="en-GB" sz="1800" b="0" i="0" u="none" strike="noStrike" kern="0" cap="none" spc="0" normalizeH="0" baseline="0" noProof="0">
                <a:ln>
                  <a:noFill/>
                </a:ln>
                <a:solidFill>
                  <a:prstClr val="white"/>
                </a:solidFill>
                <a:effectLst/>
                <a:uLnTx/>
                <a:uFillTx/>
                <a:latin typeface="Arial"/>
                <a:ea typeface="+mn-ea"/>
                <a:cs typeface="+mn-cs"/>
              </a:endParaRPr>
            </a:p>
          </p:txBody>
        </p:sp>
        <p:sp>
          <p:nvSpPr>
            <p:cNvPr id="66" name="Oval 65">
              <a:extLst>
                <a:ext uri="{FF2B5EF4-FFF2-40B4-BE49-F238E27FC236}">
                  <a16:creationId xmlns:a16="http://schemas.microsoft.com/office/drawing/2014/main" id="{90D6E4E7-AEBF-4869-8039-3907B2E9EDE4}"/>
                </a:ext>
              </a:extLst>
            </p:cNvPr>
            <p:cNvSpPr/>
            <p:nvPr/>
          </p:nvSpPr>
          <p:spPr>
            <a:xfrm>
              <a:off x="397402" y="8851686"/>
              <a:ext cx="354438" cy="354438"/>
            </a:xfrm>
            <a:prstGeom prst="ellipse">
              <a:avLst/>
            </a:prstGeom>
            <a:solidFill>
              <a:srgbClr val="282F54"/>
            </a:solidFill>
            <a:ln w="12700" cap="flat" cmpd="sng" algn="ctr">
              <a:noFill/>
              <a:prstDash val="solid"/>
              <a:miter lim="800000"/>
            </a:ln>
            <a:effectLst/>
          </p:spPr>
          <p:txBody>
            <a:bodyPr wrap="none"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1200" b="1" i="0" u="none" strike="noStrike" kern="0" cap="none" spc="0" normalizeH="0" baseline="0" noProof="0">
                  <a:ln>
                    <a:noFill/>
                  </a:ln>
                  <a:solidFill>
                    <a:prstClr val="white"/>
                  </a:solidFill>
                  <a:effectLst/>
                  <a:uLnTx/>
                  <a:uFillTx/>
                  <a:latin typeface="Arial"/>
                  <a:ea typeface="+mn-ea"/>
                  <a:cs typeface="+mn-cs"/>
                </a:rPr>
                <a:t>5</a:t>
              </a:r>
            </a:p>
          </p:txBody>
        </p:sp>
        <p:sp>
          <p:nvSpPr>
            <p:cNvPr id="67" name="TextBox 66">
              <a:hlinkClick r:id="" action="ppaction://noaction"/>
              <a:extLst>
                <a:ext uri="{FF2B5EF4-FFF2-40B4-BE49-F238E27FC236}">
                  <a16:creationId xmlns:a16="http://schemas.microsoft.com/office/drawing/2014/main" id="{3405206A-3F86-40E0-861A-50BF402692F1}"/>
                </a:ext>
              </a:extLst>
            </p:cNvPr>
            <p:cNvSpPr txBox="1"/>
            <p:nvPr/>
          </p:nvSpPr>
          <p:spPr>
            <a:xfrm>
              <a:off x="830579" y="8773561"/>
              <a:ext cx="5765475" cy="471283"/>
            </a:xfrm>
            <a:prstGeom prst="rect">
              <a:avLst/>
            </a:prstGeom>
            <a:noFill/>
          </p:spPr>
          <p:txBody>
            <a:bodyPr wrap="square" anchor="ctr">
              <a:noAutofit/>
            </a:bodyPr>
            <a:lstStyle/>
            <a:p>
              <a:pPr marL="0" marR="0" lvl="0" indent="0" defTabSz="914400" eaLnBrk="1" fontAlgn="base" latinLnBrk="0" hangingPunct="1">
                <a:lnSpc>
                  <a:spcPct val="100000"/>
                </a:lnSpc>
                <a:spcBef>
                  <a:spcPts val="0"/>
                </a:spcBef>
                <a:spcAft>
                  <a:spcPts val="600"/>
                </a:spcAft>
                <a:buClrTx/>
                <a:buSzTx/>
                <a:buFontTx/>
                <a:buNone/>
                <a:tabLst/>
                <a:defRPr/>
              </a:pPr>
              <a:r>
                <a:rPr kumimoji="0" lang="en-GB" sz="1100" b="0" i="0" u="none" strike="noStrike" kern="0" cap="none" spc="0" normalizeH="0" baseline="0" noProof="0">
                  <a:ln>
                    <a:noFill/>
                  </a:ln>
                  <a:solidFill>
                    <a:prstClr val="black"/>
                  </a:solidFill>
                  <a:effectLst/>
                  <a:uLnTx/>
                  <a:uFillTx/>
                </a:rPr>
                <a:t>Have robust governance and oversight of risk aggregations</a:t>
              </a:r>
            </a:p>
          </p:txBody>
        </p:sp>
      </p:grpSp>
      <p:cxnSp>
        <p:nvCxnSpPr>
          <p:cNvPr id="4" name="Straight Arrow Connector 3">
            <a:extLst>
              <a:ext uri="{FF2B5EF4-FFF2-40B4-BE49-F238E27FC236}">
                <a16:creationId xmlns:a16="http://schemas.microsoft.com/office/drawing/2014/main" id="{EFF119C0-499B-4B35-ACFA-6F01008A7301}"/>
              </a:ext>
            </a:extLst>
          </p:cNvPr>
          <p:cNvCxnSpPr>
            <a:cxnSpLocks/>
            <a:stCxn id="44" idx="2"/>
            <a:endCxn id="49" idx="1"/>
          </p:cNvCxnSpPr>
          <p:nvPr/>
        </p:nvCxnSpPr>
        <p:spPr>
          <a:xfrm>
            <a:off x="3651135" y="3269783"/>
            <a:ext cx="2406051" cy="56946"/>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8" name="Straight Arrow Connector 67">
            <a:extLst>
              <a:ext uri="{FF2B5EF4-FFF2-40B4-BE49-F238E27FC236}">
                <a16:creationId xmlns:a16="http://schemas.microsoft.com/office/drawing/2014/main" id="{FA026501-5D2D-4845-9371-AE132AE20ED4}"/>
              </a:ext>
            </a:extLst>
          </p:cNvPr>
          <p:cNvCxnSpPr>
            <a:cxnSpLocks/>
            <a:stCxn id="44" idx="2"/>
            <a:endCxn id="53" idx="1"/>
          </p:cNvCxnSpPr>
          <p:nvPr/>
        </p:nvCxnSpPr>
        <p:spPr>
          <a:xfrm>
            <a:off x="3651135" y="3269783"/>
            <a:ext cx="2406051" cy="666546"/>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69" name="Straight Arrow Connector 68">
            <a:extLst>
              <a:ext uri="{FF2B5EF4-FFF2-40B4-BE49-F238E27FC236}">
                <a16:creationId xmlns:a16="http://schemas.microsoft.com/office/drawing/2014/main" id="{A106A37D-8426-47C3-B563-B17160A98B69}"/>
              </a:ext>
            </a:extLst>
          </p:cNvPr>
          <p:cNvCxnSpPr>
            <a:cxnSpLocks/>
            <a:stCxn id="44" idx="2"/>
            <a:endCxn id="61" idx="1"/>
          </p:cNvCxnSpPr>
          <p:nvPr/>
        </p:nvCxnSpPr>
        <p:spPr>
          <a:xfrm>
            <a:off x="3651135" y="3269783"/>
            <a:ext cx="2406051" cy="1885746"/>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0" name="Straight Arrow Connector 69">
            <a:extLst>
              <a:ext uri="{FF2B5EF4-FFF2-40B4-BE49-F238E27FC236}">
                <a16:creationId xmlns:a16="http://schemas.microsoft.com/office/drawing/2014/main" id="{6448013A-1A6A-45AD-A0B3-24C8F48719B4}"/>
              </a:ext>
            </a:extLst>
          </p:cNvPr>
          <p:cNvCxnSpPr>
            <a:cxnSpLocks/>
            <a:stCxn id="44" idx="2"/>
            <a:endCxn id="57" idx="1"/>
          </p:cNvCxnSpPr>
          <p:nvPr/>
        </p:nvCxnSpPr>
        <p:spPr>
          <a:xfrm>
            <a:off x="3651135" y="3269783"/>
            <a:ext cx="2406051" cy="1276146"/>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cxnSp>
        <p:nvCxnSpPr>
          <p:cNvPr id="71" name="Straight Arrow Connector 70">
            <a:extLst>
              <a:ext uri="{FF2B5EF4-FFF2-40B4-BE49-F238E27FC236}">
                <a16:creationId xmlns:a16="http://schemas.microsoft.com/office/drawing/2014/main" id="{16FB0874-3704-412A-9493-AA7255829F21}"/>
              </a:ext>
            </a:extLst>
          </p:cNvPr>
          <p:cNvCxnSpPr>
            <a:cxnSpLocks/>
            <a:stCxn id="44" idx="2"/>
            <a:endCxn id="65" idx="1"/>
          </p:cNvCxnSpPr>
          <p:nvPr/>
        </p:nvCxnSpPr>
        <p:spPr>
          <a:xfrm>
            <a:off x="3651135" y="3269783"/>
            <a:ext cx="2406051" cy="2495346"/>
          </a:xfrm>
          <a:prstGeom prst="straightConnector1">
            <a:avLst/>
          </a:prstGeom>
          <a:ln w="6350">
            <a:solidFill>
              <a:schemeClr val="bg2"/>
            </a:solidFill>
            <a:tailEnd type="triangle"/>
          </a:ln>
        </p:spPr>
        <p:style>
          <a:lnRef idx="1">
            <a:schemeClr val="accent1"/>
          </a:lnRef>
          <a:fillRef idx="0">
            <a:schemeClr val="accent1"/>
          </a:fillRef>
          <a:effectRef idx="0">
            <a:schemeClr val="accent1"/>
          </a:effectRef>
          <a:fontRef idx="minor">
            <a:schemeClr val="tx1"/>
          </a:fontRef>
        </p:style>
      </p:cxnSp>
      <p:sp>
        <p:nvSpPr>
          <p:cNvPr id="75" name="TextBox 74">
            <a:extLst>
              <a:ext uri="{FF2B5EF4-FFF2-40B4-BE49-F238E27FC236}">
                <a16:creationId xmlns:a16="http://schemas.microsoft.com/office/drawing/2014/main" id="{47159E96-5B1C-4D65-A89B-7174ECE462FF}"/>
              </a:ext>
            </a:extLst>
          </p:cNvPr>
          <p:cNvSpPr txBox="1"/>
          <p:nvPr/>
        </p:nvSpPr>
        <p:spPr>
          <a:xfrm>
            <a:off x="1741703" y="1945575"/>
            <a:ext cx="3818864" cy="576000"/>
          </a:xfrm>
          <a:prstGeom prst="rect">
            <a:avLst/>
          </a:prstGeom>
          <a:solidFill>
            <a:schemeClr val="bg1">
              <a:alpha val="78000"/>
            </a:schemeClr>
          </a:solidFill>
          <a:ln>
            <a:solidFill>
              <a:schemeClr val="accent1"/>
            </a:solidFill>
          </a:ln>
        </p:spPr>
        <p:txBody>
          <a:bodyPr wrap="square" lIns="72000" rIns="72000" rtlCol="0" anchor="ctr">
            <a:noAutofit/>
          </a:bodyPr>
          <a:lstStyle/>
          <a:p>
            <a:pPr algn="ctr"/>
            <a:r>
              <a:rPr lang="en-GB" sz="1200" b="1">
                <a:solidFill>
                  <a:schemeClr val="accent3"/>
                </a:solidFill>
              </a:rPr>
              <a:t>Principle</a:t>
            </a:r>
          </a:p>
        </p:txBody>
      </p:sp>
      <p:sp>
        <p:nvSpPr>
          <p:cNvPr id="76" name="TextBox 75">
            <a:extLst>
              <a:ext uri="{FF2B5EF4-FFF2-40B4-BE49-F238E27FC236}">
                <a16:creationId xmlns:a16="http://schemas.microsoft.com/office/drawing/2014/main" id="{4B623BBA-178E-43F9-B901-48918D49215D}"/>
              </a:ext>
            </a:extLst>
          </p:cNvPr>
          <p:cNvSpPr txBox="1"/>
          <p:nvPr/>
        </p:nvSpPr>
        <p:spPr>
          <a:xfrm>
            <a:off x="6057186" y="1930575"/>
            <a:ext cx="5901244" cy="576000"/>
          </a:xfrm>
          <a:prstGeom prst="rect">
            <a:avLst/>
          </a:prstGeom>
          <a:solidFill>
            <a:schemeClr val="bg1">
              <a:alpha val="78000"/>
            </a:schemeClr>
          </a:solidFill>
          <a:ln>
            <a:solidFill>
              <a:schemeClr val="accent1"/>
            </a:solidFill>
          </a:ln>
        </p:spPr>
        <p:txBody>
          <a:bodyPr wrap="square" lIns="72000" rIns="72000" rtlCol="0" anchor="ctr">
            <a:noAutofit/>
          </a:bodyPr>
          <a:lstStyle/>
          <a:p>
            <a:pPr algn="ctr"/>
            <a:r>
              <a:rPr lang="en-GB" sz="1200" b="1">
                <a:solidFill>
                  <a:schemeClr val="accent3"/>
                </a:solidFill>
              </a:rPr>
              <a:t>Sub-Principles</a:t>
            </a:r>
          </a:p>
        </p:txBody>
      </p:sp>
    </p:spTree>
    <p:extLst>
      <p:ext uri="{BB962C8B-B14F-4D97-AF65-F5344CB8AC3E}">
        <p14:creationId xmlns:p14="http://schemas.microsoft.com/office/powerpoint/2010/main" val="6637921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The Maturity Matrices</a:t>
            </a:r>
          </a:p>
        </p:txBody>
      </p:sp>
      <p:sp>
        <p:nvSpPr>
          <p:cNvPr id="40" name="Arrow: Right 39">
            <a:extLst>
              <a:ext uri="{FF2B5EF4-FFF2-40B4-BE49-F238E27FC236}">
                <a16:creationId xmlns:a16="http://schemas.microsoft.com/office/drawing/2014/main" id="{EDD8BC4A-72EE-445D-ABBC-8F146507E0EE}"/>
              </a:ext>
            </a:extLst>
          </p:cNvPr>
          <p:cNvSpPr/>
          <p:nvPr/>
        </p:nvSpPr>
        <p:spPr>
          <a:xfrm>
            <a:off x="3721074" y="2806323"/>
            <a:ext cx="1399323" cy="393733"/>
          </a:xfrm>
          <a:prstGeom prst="rightArrow">
            <a:avLst/>
          </a:prstGeom>
          <a:solidFill>
            <a:srgbClr val="0021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prstClr val="white"/>
                </a:solidFill>
                <a:effectLst/>
                <a:uLnTx/>
                <a:uFillTx/>
                <a:latin typeface="Arial"/>
                <a:ea typeface="+mn-ea"/>
                <a:cs typeface="+mn-cs"/>
              </a:rPr>
              <a:t>Sub Principle</a:t>
            </a:r>
          </a:p>
        </p:txBody>
      </p:sp>
      <p:pic>
        <p:nvPicPr>
          <p:cNvPr id="49" name="Picture 48">
            <a:extLst>
              <a:ext uri="{FF2B5EF4-FFF2-40B4-BE49-F238E27FC236}">
                <a16:creationId xmlns:a16="http://schemas.microsoft.com/office/drawing/2014/main" id="{B229ECF3-7121-4977-82AA-E0E887B4D6D2}"/>
              </a:ext>
            </a:extLst>
          </p:cNvPr>
          <p:cNvPicPr>
            <a:picLocks noChangeAspect="1"/>
          </p:cNvPicPr>
          <p:nvPr/>
        </p:nvPicPr>
        <p:blipFill>
          <a:blip r:embed="rId2"/>
          <a:stretch>
            <a:fillRect/>
          </a:stretch>
        </p:blipFill>
        <p:spPr>
          <a:xfrm>
            <a:off x="5120398" y="2434749"/>
            <a:ext cx="6501185" cy="3325798"/>
          </a:xfrm>
          <a:prstGeom prst="rect">
            <a:avLst/>
          </a:prstGeom>
        </p:spPr>
      </p:pic>
      <p:sp>
        <p:nvSpPr>
          <p:cNvPr id="41" name="Arrow: Right 40">
            <a:extLst>
              <a:ext uri="{FF2B5EF4-FFF2-40B4-BE49-F238E27FC236}">
                <a16:creationId xmlns:a16="http://schemas.microsoft.com/office/drawing/2014/main" id="{7C44F757-9DE7-44D6-ACED-91CD14A07E0F}"/>
              </a:ext>
            </a:extLst>
          </p:cNvPr>
          <p:cNvSpPr/>
          <p:nvPr/>
        </p:nvSpPr>
        <p:spPr>
          <a:xfrm>
            <a:off x="3721074" y="4580537"/>
            <a:ext cx="1662672" cy="393733"/>
          </a:xfrm>
          <a:prstGeom prst="rightArrow">
            <a:avLst/>
          </a:prstGeom>
          <a:solidFill>
            <a:srgbClr val="0021A4"/>
          </a:solid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tabLst/>
              <a:defRPr/>
            </a:pPr>
            <a:r>
              <a:rPr kumimoji="0" lang="en-GB" sz="700" b="1" i="0" u="none" strike="noStrike" kern="0" cap="none" spc="0" normalizeH="0" baseline="0" noProof="0">
                <a:ln>
                  <a:noFill/>
                </a:ln>
                <a:solidFill>
                  <a:prstClr val="white"/>
                </a:solidFill>
                <a:effectLst/>
                <a:uLnTx/>
                <a:uFillTx/>
                <a:latin typeface="Arial"/>
                <a:ea typeface="+mn-ea"/>
                <a:cs typeface="+mn-cs"/>
              </a:rPr>
              <a:t>Guidance</a:t>
            </a:r>
            <a:r>
              <a:rPr kumimoji="0" lang="en-GB" sz="800" b="0" i="0" u="none" strike="noStrike" kern="0" cap="none" spc="0" normalizeH="0" baseline="0" noProof="0">
                <a:ln>
                  <a:noFill/>
                </a:ln>
                <a:solidFill>
                  <a:prstClr val="white"/>
                </a:solidFill>
                <a:effectLst/>
                <a:uLnTx/>
                <a:uFillTx/>
                <a:latin typeface="Arial"/>
                <a:ea typeface="+mn-ea"/>
                <a:cs typeface="+mn-cs"/>
              </a:rPr>
              <a:t> </a:t>
            </a:r>
          </a:p>
        </p:txBody>
      </p:sp>
      <p:sp>
        <p:nvSpPr>
          <p:cNvPr id="8" name="Rectangle: Rounded Corners 7">
            <a:extLst>
              <a:ext uri="{FF2B5EF4-FFF2-40B4-BE49-F238E27FC236}">
                <a16:creationId xmlns:a16="http://schemas.microsoft.com/office/drawing/2014/main" id="{DA7B20E8-14AA-45F8-A4D8-9B98A0B97657}"/>
              </a:ext>
            </a:extLst>
          </p:cNvPr>
          <p:cNvSpPr/>
          <p:nvPr/>
        </p:nvSpPr>
        <p:spPr>
          <a:xfrm>
            <a:off x="954555" y="4974270"/>
            <a:ext cx="2235200" cy="836480"/>
          </a:xfrm>
          <a:prstGeom prst="roundRect">
            <a:avLst/>
          </a:prstGeom>
          <a:ln/>
        </p:spPr>
        <p:style>
          <a:lnRef idx="2">
            <a:schemeClr val="accent1"/>
          </a:lnRef>
          <a:fillRef idx="1">
            <a:schemeClr val="lt1"/>
          </a:fillRef>
          <a:effectRef idx="0">
            <a:schemeClr val="accent1"/>
          </a:effectRef>
          <a:fontRef idx="minor">
            <a:schemeClr val="dk1"/>
          </a:fontRef>
        </p:style>
        <p:txBody>
          <a:bodyPr rtlCol="0" anchor="ctr"/>
          <a:lstStyle/>
          <a:p>
            <a:pPr algn="ctr"/>
            <a:r>
              <a:rPr lang="en-GB" sz="1100" b="1"/>
              <a:t>Read from left to right</a:t>
            </a:r>
            <a:r>
              <a:rPr lang="en-GB" sz="1100"/>
              <a:t>, as the guidance at one level can be understood as the starting point for the next.</a:t>
            </a:r>
            <a:endParaRPr lang="en-GB" sz="1100" b="1">
              <a:solidFill>
                <a:schemeClr val="accent3"/>
              </a:solidFill>
            </a:endParaRPr>
          </a:p>
        </p:txBody>
      </p:sp>
      <p:sp>
        <p:nvSpPr>
          <p:cNvPr id="53" name="Rectangle: Rounded Corners 52">
            <a:extLst>
              <a:ext uri="{FF2B5EF4-FFF2-40B4-BE49-F238E27FC236}">
                <a16:creationId xmlns:a16="http://schemas.microsoft.com/office/drawing/2014/main" id="{A5B7A246-6F90-4800-B9C2-3762A2A791BC}"/>
              </a:ext>
            </a:extLst>
          </p:cNvPr>
          <p:cNvSpPr/>
          <p:nvPr/>
        </p:nvSpPr>
        <p:spPr>
          <a:xfrm>
            <a:off x="920063" y="2969898"/>
            <a:ext cx="2235200" cy="836480"/>
          </a:xfrm>
          <a:prstGeom prst="roundRect">
            <a:avLst/>
          </a:prstGeom>
          <a:ln/>
        </p:spPr>
        <p:style>
          <a:lnRef idx="2">
            <a:schemeClr val="accent4"/>
          </a:lnRef>
          <a:fillRef idx="1">
            <a:schemeClr val="lt1"/>
          </a:fillRef>
          <a:effectRef idx="0">
            <a:schemeClr val="accent4"/>
          </a:effectRef>
          <a:fontRef idx="minor">
            <a:schemeClr val="dk1"/>
          </a:fontRef>
        </p:style>
        <p:txBody>
          <a:bodyPr rtlCol="0" anchor="ctr"/>
          <a:lstStyle/>
          <a:p>
            <a:pPr algn="ctr"/>
            <a:r>
              <a:rPr lang="en-GB" sz="1100" b="1"/>
              <a:t>Indicators &amp; suggestions </a:t>
            </a:r>
            <a:r>
              <a:rPr lang="en-GB" sz="1100"/>
              <a:t>– </a:t>
            </a:r>
            <a:r>
              <a:rPr lang="en-GB" sz="1100" i="1"/>
              <a:t>not </a:t>
            </a:r>
            <a:r>
              <a:rPr lang="en-GB" sz="1100"/>
              <a:t>requirements</a:t>
            </a:r>
            <a:endParaRPr lang="en-GB" sz="1100" b="1">
              <a:solidFill>
                <a:schemeClr val="accent3"/>
              </a:solidFill>
            </a:endParaRPr>
          </a:p>
        </p:txBody>
      </p:sp>
      <p:sp>
        <p:nvSpPr>
          <p:cNvPr id="54" name="Rectangle: Rounded Corners 53">
            <a:extLst>
              <a:ext uri="{FF2B5EF4-FFF2-40B4-BE49-F238E27FC236}">
                <a16:creationId xmlns:a16="http://schemas.microsoft.com/office/drawing/2014/main" id="{CAF07297-14F9-4140-B2AE-EC8168604CA2}"/>
              </a:ext>
            </a:extLst>
          </p:cNvPr>
          <p:cNvSpPr/>
          <p:nvPr/>
        </p:nvSpPr>
        <p:spPr>
          <a:xfrm>
            <a:off x="920063" y="1967712"/>
            <a:ext cx="2235200" cy="836480"/>
          </a:xfrm>
          <a:prstGeom prst="roundRect">
            <a:avLst/>
          </a:prstGeom>
          <a:ln/>
        </p:spPr>
        <p:style>
          <a:lnRef idx="2">
            <a:schemeClr val="accent5"/>
          </a:lnRef>
          <a:fillRef idx="1">
            <a:schemeClr val="lt1"/>
          </a:fillRef>
          <a:effectRef idx="0">
            <a:schemeClr val="accent5"/>
          </a:effectRef>
          <a:fontRef idx="minor">
            <a:schemeClr val="dk1"/>
          </a:fontRef>
        </p:style>
        <p:txBody>
          <a:bodyPr rtlCol="0" anchor="ctr"/>
          <a:lstStyle/>
          <a:p>
            <a:pPr algn="ctr"/>
            <a:r>
              <a:rPr lang="en-GB" sz="1100" b="1"/>
              <a:t>Materiality to the Principles </a:t>
            </a:r>
            <a:r>
              <a:rPr lang="en-GB" sz="1100"/>
              <a:t>informs expected sophistication</a:t>
            </a:r>
            <a:endParaRPr lang="en-GB" sz="1100" b="1">
              <a:solidFill>
                <a:schemeClr val="accent3"/>
              </a:solidFill>
            </a:endParaRPr>
          </a:p>
        </p:txBody>
      </p:sp>
      <p:sp>
        <p:nvSpPr>
          <p:cNvPr id="55" name="Rectangle: Rounded Corners 54">
            <a:extLst>
              <a:ext uri="{FF2B5EF4-FFF2-40B4-BE49-F238E27FC236}">
                <a16:creationId xmlns:a16="http://schemas.microsoft.com/office/drawing/2014/main" id="{276DC5D9-71E1-4754-AAD0-D698A13E14AE}"/>
              </a:ext>
            </a:extLst>
          </p:cNvPr>
          <p:cNvSpPr/>
          <p:nvPr/>
        </p:nvSpPr>
        <p:spPr>
          <a:xfrm>
            <a:off x="920063" y="3972084"/>
            <a:ext cx="2235200" cy="836480"/>
          </a:xfrm>
          <a:prstGeom prst="roundRect">
            <a:avLst/>
          </a:prstGeom>
          <a:ln/>
        </p:spPr>
        <p:style>
          <a:lnRef idx="2">
            <a:schemeClr val="accent2"/>
          </a:lnRef>
          <a:fillRef idx="1">
            <a:schemeClr val="lt1"/>
          </a:fillRef>
          <a:effectRef idx="0">
            <a:schemeClr val="accent2"/>
          </a:effectRef>
          <a:fontRef idx="minor">
            <a:schemeClr val="dk1"/>
          </a:fontRef>
        </p:style>
        <p:txBody>
          <a:bodyPr rtlCol="0" anchor="ctr"/>
          <a:lstStyle/>
          <a:p>
            <a:pPr algn="ctr"/>
            <a:r>
              <a:rPr lang="en-GB" sz="1100" b="1"/>
              <a:t>Foundational</a:t>
            </a:r>
            <a:r>
              <a:rPr lang="en-GB" sz="1100"/>
              <a:t> </a:t>
            </a:r>
            <a:r>
              <a:rPr lang="en-GB" sz="1100" b="1"/>
              <a:t>broadly aligns </a:t>
            </a:r>
            <a:r>
              <a:rPr lang="en-GB" sz="1100"/>
              <a:t>with the expectations from the </a:t>
            </a:r>
            <a:r>
              <a:rPr lang="en-GB" sz="1100" b="1"/>
              <a:t>previous minimum standards</a:t>
            </a:r>
            <a:endParaRPr lang="en-GB" sz="1100" b="1">
              <a:solidFill>
                <a:schemeClr val="accent3"/>
              </a:solidFill>
            </a:endParaRPr>
          </a:p>
        </p:txBody>
      </p:sp>
      <p:sp>
        <p:nvSpPr>
          <p:cNvPr id="5" name="Arrow: Chevron 4">
            <a:extLst>
              <a:ext uri="{FF2B5EF4-FFF2-40B4-BE49-F238E27FC236}">
                <a16:creationId xmlns:a16="http://schemas.microsoft.com/office/drawing/2014/main" id="{EFA579D3-CB57-410B-9036-221D849D5A07}"/>
              </a:ext>
            </a:extLst>
          </p:cNvPr>
          <p:cNvSpPr/>
          <p:nvPr/>
        </p:nvSpPr>
        <p:spPr>
          <a:xfrm>
            <a:off x="5588287" y="5837308"/>
            <a:ext cx="1519629" cy="246801"/>
          </a:xfrm>
          <a:custGeom>
            <a:avLst/>
            <a:gdLst>
              <a:gd name="connsiteX0" fmla="*/ 0 w 1517715"/>
              <a:gd name="connsiteY0" fmla="*/ 0 h 246801"/>
              <a:gd name="connsiteX1" fmla="*/ 1403742 w 1517715"/>
              <a:gd name="connsiteY1" fmla="*/ 0 h 246801"/>
              <a:gd name="connsiteX2" fmla="*/ 1517715 w 1517715"/>
              <a:gd name="connsiteY2" fmla="*/ 123401 h 246801"/>
              <a:gd name="connsiteX3" fmla="*/ 1403742 w 1517715"/>
              <a:gd name="connsiteY3" fmla="*/ 246801 h 246801"/>
              <a:gd name="connsiteX4" fmla="*/ 0 w 1517715"/>
              <a:gd name="connsiteY4" fmla="*/ 246801 h 246801"/>
              <a:gd name="connsiteX5" fmla="*/ 113973 w 1517715"/>
              <a:gd name="connsiteY5" fmla="*/ 123401 h 246801"/>
              <a:gd name="connsiteX6" fmla="*/ 0 w 1517715"/>
              <a:gd name="connsiteY6" fmla="*/ 0 h 246801"/>
              <a:gd name="connsiteX0" fmla="*/ 0 w 1517715"/>
              <a:gd name="connsiteY0" fmla="*/ 0 h 246801"/>
              <a:gd name="connsiteX1" fmla="*/ 1403742 w 1517715"/>
              <a:gd name="connsiteY1" fmla="*/ 0 h 246801"/>
              <a:gd name="connsiteX2" fmla="*/ 1517715 w 1517715"/>
              <a:gd name="connsiteY2" fmla="*/ 123401 h 246801"/>
              <a:gd name="connsiteX3" fmla="*/ 1403742 w 1517715"/>
              <a:gd name="connsiteY3" fmla="*/ 246801 h 246801"/>
              <a:gd name="connsiteX4" fmla="*/ 0 w 1517715"/>
              <a:gd name="connsiteY4" fmla="*/ 246801 h 246801"/>
              <a:gd name="connsiteX5" fmla="*/ 10278 w 1517715"/>
              <a:gd name="connsiteY5" fmla="*/ 123401 h 246801"/>
              <a:gd name="connsiteX6" fmla="*/ 0 w 1517715"/>
              <a:gd name="connsiteY6" fmla="*/ 0 h 246801"/>
              <a:gd name="connsiteX0" fmla="*/ 1914 w 1519629"/>
              <a:gd name="connsiteY0" fmla="*/ 0 h 246801"/>
              <a:gd name="connsiteX1" fmla="*/ 1405656 w 1519629"/>
              <a:gd name="connsiteY1" fmla="*/ 0 h 246801"/>
              <a:gd name="connsiteX2" fmla="*/ 1519629 w 1519629"/>
              <a:gd name="connsiteY2" fmla="*/ 123401 h 246801"/>
              <a:gd name="connsiteX3" fmla="*/ 1405656 w 1519629"/>
              <a:gd name="connsiteY3" fmla="*/ 246801 h 246801"/>
              <a:gd name="connsiteX4" fmla="*/ 1914 w 1519629"/>
              <a:gd name="connsiteY4" fmla="*/ 246801 h 246801"/>
              <a:gd name="connsiteX5" fmla="*/ 0 w 1519629"/>
              <a:gd name="connsiteY5" fmla="*/ 123401 h 246801"/>
              <a:gd name="connsiteX6" fmla="*/ 1914 w 1519629"/>
              <a:gd name="connsiteY6" fmla="*/ 0 h 24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519629" h="246801">
                <a:moveTo>
                  <a:pt x="1914" y="0"/>
                </a:moveTo>
                <a:lnTo>
                  <a:pt x="1405656" y="0"/>
                </a:lnTo>
                <a:lnTo>
                  <a:pt x="1519629" y="123401"/>
                </a:lnTo>
                <a:lnTo>
                  <a:pt x="1405656" y="246801"/>
                </a:lnTo>
                <a:lnTo>
                  <a:pt x="1914" y="246801"/>
                </a:lnTo>
                <a:lnTo>
                  <a:pt x="0" y="123401"/>
                </a:lnTo>
                <a:lnTo>
                  <a:pt x="1914" y="0"/>
                </a:lnTo>
                <a:close/>
              </a:path>
            </a:pathLst>
          </a:custGeom>
          <a:solidFill>
            <a:schemeClr val="accent1">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Low materiality </a:t>
            </a:r>
            <a:endParaRPr lang="en-GB" sz="1050"/>
          </a:p>
        </p:txBody>
      </p:sp>
      <p:sp>
        <p:nvSpPr>
          <p:cNvPr id="44" name="Arrow: Chevron 43">
            <a:extLst>
              <a:ext uri="{FF2B5EF4-FFF2-40B4-BE49-F238E27FC236}">
                <a16:creationId xmlns:a16="http://schemas.microsoft.com/office/drawing/2014/main" id="{5598B78F-8C27-4727-9660-BE4879C12979}"/>
              </a:ext>
            </a:extLst>
          </p:cNvPr>
          <p:cNvSpPr/>
          <p:nvPr/>
        </p:nvSpPr>
        <p:spPr>
          <a:xfrm>
            <a:off x="7089062" y="5837307"/>
            <a:ext cx="1517715" cy="246801"/>
          </a:xfrm>
          <a:prstGeom prst="chevron">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Moderate materiality  </a:t>
            </a:r>
          </a:p>
        </p:txBody>
      </p:sp>
      <p:sp>
        <p:nvSpPr>
          <p:cNvPr id="45" name="Arrow: Chevron 44">
            <a:extLst>
              <a:ext uri="{FF2B5EF4-FFF2-40B4-BE49-F238E27FC236}">
                <a16:creationId xmlns:a16="http://schemas.microsoft.com/office/drawing/2014/main" id="{7B1A26AF-0C22-430A-BADD-AA0B98A31A8F}"/>
              </a:ext>
            </a:extLst>
          </p:cNvPr>
          <p:cNvSpPr/>
          <p:nvPr/>
        </p:nvSpPr>
        <p:spPr>
          <a:xfrm>
            <a:off x="8578496" y="5837307"/>
            <a:ext cx="1517715" cy="246801"/>
          </a:xfrm>
          <a:prstGeom prst="chevron">
            <a:avLst/>
          </a:prstGeom>
          <a:solidFill>
            <a:schemeClr val="accent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High materiality </a:t>
            </a:r>
          </a:p>
        </p:txBody>
      </p:sp>
      <p:sp>
        <p:nvSpPr>
          <p:cNvPr id="46" name="Arrow: Chevron 45">
            <a:extLst>
              <a:ext uri="{FF2B5EF4-FFF2-40B4-BE49-F238E27FC236}">
                <a16:creationId xmlns:a16="http://schemas.microsoft.com/office/drawing/2014/main" id="{44024B08-B80E-440B-A286-764154A3F6E3}"/>
              </a:ext>
            </a:extLst>
          </p:cNvPr>
          <p:cNvSpPr/>
          <p:nvPr/>
        </p:nvSpPr>
        <p:spPr>
          <a:xfrm>
            <a:off x="10039473" y="5837306"/>
            <a:ext cx="1442482" cy="246801"/>
          </a:xfrm>
          <a:custGeom>
            <a:avLst/>
            <a:gdLst>
              <a:gd name="connsiteX0" fmla="*/ 0 w 1531611"/>
              <a:gd name="connsiteY0" fmla="*/ 0 h 246801"/>
              <a:gd name="connsiteX1" fmla="*/ 1389357 w 1531611"/>
              <a:gd name="connsiteY1" fmla="*/ 0 h 246801"/>
              <a:gd name="connsiteX2" fmla="*/ 1531611 w 1531611"/>
              <a:gd name="connsiteY2" fmla="*/ 123401 h 246801"/>
              <a:gd name="connsiteX3" fmla="*/ 1389357 w 1531611"/>
              <a:gd name="connsiteY3" fmla="*/ 246801 h 246801"/>
              <a:gd name="connsiteX4" fmla="*/ 0 w 1531611"/>
              <a:gd name="connsiteY4" fmla="*/ 246801 h 246801"/>
              <a:gd name="connsiteX5" fmla="*/ 142254 w 1531611"/>
              <a:gd name="connsiteY5" fmla="*/ 123401 h 246801"/>
              <a:gd name="connsiteX6" fmla="*/ 0 w 1531611"/>
              <a:gd name="connsiteY6" fmla="*/ 0 h 246801"/>
              <a:gd name="connsiteX0" fmla="*/ 0 w 1403595"/>
              <a:gd name="connsiteY0" fmla="*/ 0 h 246801"/>
              <a:gd name="connsiteX1" fmla="*/ 1389357 w 1403595"/>
              <a:gd name="connsiteY1" fmla="*/ 0 h 246801"/>
              <a:gd name="connsiteX2" fmla="*/ 1403595 w 1403595"/>
              <a:gd name="connsiteY2" fmla="*/ 105113 h 246801"/>
              <a:gd name="connsiteX3" fmla="*/ 1389357 w 1403595"/>
              <a:gd name="connsiteY3" fmla="*/ 246801 h 246801"/>
              <a:gd name="connsiteX4" fmla="*/ 0 w 1403595"/>
              <a:gd name="connsiteY4" fmla="*/ 246801 h 246801"/>
              <a:gd name="connsiteX5" fmla="*/ 142254 w 1403595"/>
              <a:gd name="connsiteY5" fmla="*/ 123401 h 246801"/>
              <a:gd name="connsiteX6" fmla="*/ 0 w 1403595"/>
              <a:gd name="connsiteY6" fmla="*/ 0 h 246801"/>
              <a:gd name="connsiteX0" fmla="*/ 0 w 1389357"/>
              <a:gd name="connsiteY0" fmla="*/ 0 h 246801"/>
              <a:gd name="connsiteX1" fmla="*/ 1389357 w 1389357"/>
              <a:gd name="connsiteY1" fmla="*/ 0 h 246801"/>
              <a:gd name="connsiteX2" fmla="*/ 1385307 w 1389357"/>
              <a:gd name="connsiteY2" fmla="*/ 105113 h 246801"/>
              <a:gd name="connsiteX3" fmla="*/ 1389357 w 1389357"/>
              <a:gd name="connsiteY3" fmla="*/ 246801 h 246801"/>
              <a:gd name="connsiteX4" fmla="*/ 0 w 1389357"/>
              <a:gd name="connsiteY4" fmla="*/ 246801 h 246801"/>
              <a:gd name="connsiteX5" fmla="*/ 142254 w 1389357"/>
              <a:gd name="connsiteY5" fmla="*/ 123401 h 246801"/>
              <a:gd name="connsiteX6" fmla="*/ 0 w 1389357"/>
              <a:gd name="connsiteY6" fmla="*/ 0 h 2468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389357" h="246801">
                <a:moveTo>
                  <a:pt x="0" y="0"/>
                </a:moveTo>
                <a:lnTo>
                  <a:pt x="1389357" y="0"/>
                </a:lnTo>
                <a:lnTo>
                  <a:pt x="1385307" y="105113"/>
                </a:lnTo>
                <a:lnTo>
                  <a:pt x="1389357" y="246801"/>
                </a:lnTo>
                <a:lnTo>
                  <a:pt x="0" y="246801"/>
                </a:lnTo>
                <a:lnTo>
                  <a:pt x="142254" y="123401"/>
                </a:lnTo>
                <a:lnTo>
                  <a:pt x="0" y="0"/>
                </a:lnTo>
                <a:close/>
              </a:path>
            </a:pathLst>
          </a:cu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900"/>
              <a:t>Highest materiality</a:t>
            </a:r>
          </a:p>
        </p:txBody>
      </p:sp>
      <p:sp>
        <p:nvSpPr>
          <p:cNvPr id="47" name="TextBox 46">
            <a:extLst>
              <a:ext uri="{FF2B5EF4-FFF2-40B4-BE49-F238E27FC236}">
                <a16:creationId xmlns:a16="http://schemas.microsoft.com/office/drawing/2014/main" id="{ED72E82F-919B-49BC-9CE7-81755B14DF69}"/>
              </a:ext>
            </a:extLst>
          </p:cNvPr>
          <p:cNvSpPr txBox="1"/>
          <p:nvPr/>
        </p:nvSpPr>
        <p:spPr>
          <a:xfrm>
            <a:off x="5420368" y="1570749"/>
            <a:ext cx="5901244" cy="576000"/>
          </a:xfrm>
          <a:prstGeom prst="rect">
            <a:avLst/>
          </a:prstGeom>
          <a:solidFill>
            <a:schemeClr val="bg1">
              <a:alpha val="78000"/>
            </a:schemeClr>
          </a:solidFill>
          <a:ln>
            <a:solidFill>
              <a:schemeClr val="accent1"/>
            </a:solidFill>
          </a:ln>
        </p:spPr>
        <p:txBody>
          <a:bodyPr wrap="square" lIns="72000" rIns="72000" rtlCol="0" anchor="ctr">
            <a:noAutofit/>
          </a:bodyPr>
          <a:lstStyle/>
          <a:p>
            <a:pPr algn="ctr"/>
            <a:r>
              <a:rPr lang="en-GB" sz="1200" b="1">
                <a:solidFill>
                  <a:schemeClr val="accent3"/>
                </a:solidFill>
              </a:rPr>
              <a:t>Maturity Matrix </a:t>
            </a:r>
          </a:p>
        </p:txBody>
      </p:sp>
    </p:spTree>
    <p:extLst>
      <p:ext uri="{BB962C8B-B14F-4D97-AF65-F5344CB8AC3E}">
        <p14:creationId xmlns:p14="http://schemas.microsoft.com/office/powerpoint/2010/main" val="13171047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Levels of maturity – generic definitions</a:t>
            </a:r>
          </a:p>
        </p:txBody>
      </p:sp>
      <p:pic>
        <p:nvPicPr>
          <p:cNvPr id="5" name="Picture 4">
            <a:extLst>
              <a:ext uri="{FF2B5EF4-FFF2-40B4-BE49-F238E27FC236}">
                <a16:creationId xmlns:a16="http://schemas.microsoft.com/office/drawing/2014/main" id="{5B08EEAC-5671-4653-B646-CF113E1C5E01}"/>
              </a:ext>
            </a:extLst>
          </p:cNvPr>
          <p:cNvPicPr>
            <a:picLocks noChangeAspect="1"/>
          </p:cNvPicPr>
          <p:nvPr/>
        </p:nvPicPr>
        <p:blipFill rotWithShape="1">
          <a:blip r:embed="rId2"/>
          <a:srcRect b="18991"/>
          <a:stretch/>
        </p:blipFill>
        <p:spPr>
          <a:xfrm>
            <a:off x="1501072" y="1926267"/>
            <a:ext cx="9011851" cy="3005465"/>
          </a:xfrm>
          <a:prstGeom prst="rect">
            <a:avLst/>
          </a:prstGeom>
          <a:ln w="12700">
            <a:solidFill>
              <a:schemeClr val="tx1"/>
            </a:solidFill>
          </a:ln>
        </p:spPr>
      </p:pic>
    </p:spTree>
    <p:extLst>
      <p:ext uri="{BB962C8B-B14F-4D97-AF65-F5344CB8AC3E}">
        <p14:creationId xmlns:p14="http://schemas.microsoft.com/office/powerpoint/2010/main" val="117340990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Syndicate categorisation </a:t>
            </a:r>
          </a:p>
        </p:txBody>
      </p:sp>
      <p:sp>
        <p:nvSpPr>
          <p:cNvPr id="31" name="Freeform: Shape 30">
            <a:extLst>
              <a:ext uri="{FF2B5EF4-FFF2-40B4-BE49-F238E27FC236}">
                <a16:creationId xmlns:a16="http://schemas.microsoft.com/office/drawing/2014/main" id="{D3B44ED0-522C-48BD-9CC0-4AEBA773DEE2}"/>
              </a:ext>
            </a:extLst>
          </p:cNvPr>
          <p:cNvSpPr/>
          <p:nvPr/>
        </p:nvSpPr>
        <p:spPr>
          <a:xfrm>
            <a:off x="4440761"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3493529"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6051151"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6531183"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2523419" y="235938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3236752" y="203351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7197517"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8847665"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5380292"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7452911"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5651573"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3291717"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3083653"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849178CE-EC7E-4239-AD72-892E1DC62604}"/>
              </a:ext>
            </a:extLst>
          </p:cNvPr>
          <p:cNvSpPr/>
          <p:nvPr/>
        </p:nvSpPr>
        <p:spPr>
          <a:xfrm>
            <a:off x="3762947"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18381385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F158-C689-4706-BC6F-F9C894F24214}"/>
              </a:ext>
            </a:extLst>
          </p:cNvPr>
          <p:cNvSpPr>
            <a:spLocks noGrp="1"/>
          </p:cNvSpPr>
          <p:nvPr>
            <p:ph type="title"/>
          </p:nvPr>
        </p:nvSpPr>
        <p:spPr/>
        <p:txBody>
          <a:bodyPr/>
          <a:lstStyle/>
          <a:p>
            <a:r>
              <a:rPr lang="en-GB"/>
              <a:t>Oversight Framework </a:t>
            </a:r>
          </a:p>
        </p:txBody>
      </p:sp>
      <p:graphicFrame>
        <p:nvGraphicFramePr>
          <p:cNvPr id="6" name="Table 5">
            <a:extLst>
              <a:ext uri="{FF2B5EF4-FFF2-40B4-BE49-F238E27FC236}">
                <a16:creationId xmlns:a16="http://schemas.microsoft.com/office/drawing/2014/main" id="{699D4CD4-C372-4A77-A70D-49A5BFBDC501}"/>
              </a:ext>
            </a:extLst>
          </p:cNvPr>
          <p:cNvGraphicFramePr>
            <a:graphicFrameLocks noGrp="1"/>
          </p:cNvGraphicFramePr>
          <p:nvPr/>
        </p:nvGraphicFramePr>
        <p:xfrm>
          <a:off x="533399" y="1661043"/>
          <a:ext cx="4602473" cy="4404112"/>
        </p:xfrm>
        <a:graphic>
          <a:graphicData uri="http://schemas.openxmlformats.org/drawingml/2006/table">
            <a:tbl>
              <a:tblPr firstRow="1" firstCol="1" bandRow="1"/>
              <a:tblGrid>
                <a:gridCol w="1005557">
                  <a:extLst>
                    <a:ext uri="{9D8B030D-6E8A-4147-A177-3AD203B41FA5}">
                      <a16:colId xmlns:a16="http://schemas.microsoft.com/office/drawing/2014/main" val="3746951201"/>
                    </a:ext>
                  </a:extLst>
                </a:gridCol>
                <a:gridCol w="2255381">
                  <a:extLst>
                    <a:ext uri="{9D8B030D-6E8A-4147-A177-3AD203B41FA5}">
                      <a16:colId xmlns:a16="http://schemas.microsoft.com/office/drawing/2014/main" val="3966950723"/>
                    </a:ext>
                  </a:extLst>
                </a:gridCol>
                <a:gridCol w="1341535">
                  <a:extLst>
                    <a:ext uri="{9D8B030D-6E8A-4147-A177-3AD203B41FA5}">
                      <a16:colId xmlns:a16="http://schemas.microsoft.com/office/drawing/2014/main" val="1500257441"/>
                    </a:ext>
                  </a:extLst>
                </a:gridCol>
              </a:tblGrid>
              <a:tr h="291828">
                <a:tc gridSpan="2">
                  <a:txBody>
                    <a:bodyPr/>
                    <a:lstStyle/>
                    <a:p>
                      <a:pPr algn="ctr" fontAlgn="base"/>
                      <a:r>
                        <a:rPr lang="en-GB" sz="1000">
                          <a:effectLst/>
                          <a:latin typeface="Arial" panose="020B0604020202020204" pitchFamily="34" charset="0"/>
                          <a:ea typeface="Times New Roman" panose="02020603050405020304" pitchFamily="18" charset="0"/>
                        </a:rPr>
                        <a:t>Oversight Dimensions</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Times New Roman" panose="02020603050405020304" pitchFamily="18" charset="0"/>
                        </a:rPr>
                        <a:t>Expected Maturity</a:t>
                      </a: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090765"/>
                  </a:ext>
                </a:extLst>
              </a:tr>
              <a:tr h="291828">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30319208"/>
                  </a:ext>
                </a:extLst>
              </a:tr>
              <a:tr h="291828">
                <a:tc rowSpan="6">
                  <a:txBody>
                    <a:bodyPr/>
                    <a:lstStyle/>
                    <a:p>
                      <a:pPr algn="ctr" fontAlgn="base"/>
                      <a:r>
                        <a:rPr lang="en-GB" sz="1000">
                          <a:effectLst/>
                          <a:latin typeface="Arial" panose="020B060402020202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Underwriting Profitability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Advanced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2482229691"/>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Catastrophe Exposure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119703118"/>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Outwards Reinsurance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Foundational</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49817805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Claims Management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Intermediate</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921891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Customer Outcomes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348399208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Reserving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Advanced</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extLst>
                  <a:ext uri="{0D108BD9-81ED-4DB2-BD59-A6C34878D82A}">
                    <a16:rowId xmlns:a16="http://schemas.microsoft.com/office/drawing/2014/main" val="3982563311"/>
                  </a:ext>
                </a:extLst>
              </a:tr>
              <a:tr h="291828">
                <a:tc rowSpan="3">
                  <a:txBody>
                    <a:bodyPr/>
                    <a:lstStyle/>
                    <a:p>
                      <a:pPr algn="ctr" fontAlgn="base"/>
                      <a:r>
                        <a:rPr lang="en-GB" sz="1000">
                          <a:effectLst/>
                          <a:latin typeface="Arial" panose="020B0604020202020204" pitchFamily="34" charset="0"/>
                          <a:ea typeface="Times New Roman" panose="02020603050405020304" pitchFamily="18" charset="0"/>
                        </a:rPr>
                        <a:t>Solvency</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Capital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67762643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Investments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100" kern="1200">
                        <a:solidFill>
                          <a:schemeClr val="bg1"/>
                        </a:solidFill>
                        <a:effectLst/>
                        <a:latin typeface="Arial" panose="020B0604020202020204" pitchFamily="34" charset="0"/>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2574811646"/>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Liquidity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78577780"/>
                  </a:ext>
                </a:extLst>
              </a:tr>
              <a:tr h="291158">
                <a:tc rowSpan="4">
                  <a:txBody>
                    <a:bodyPr/>
                    <a:lstStyle/>
                    <a:p>
                      <a:pPr algn="ctr" fontAlgn="base"/>
                      <a:r>
                        <a:rPr lang="en-GB" sz="1000">
                          <a:effectLst/>
                          <a:latin typeface="Arial" panose="020B0604020202020204" pitchFamily="34" charset="0"/>
                          <a:ea typeface="Times New Roman" panose="02020603050405020304" pitchFamily="18" charset="0"/>
                        </a:rPr>
                        <a:t>Operational</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Governance, Risk Management and Reporting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extLst>
                  <a:ext uri="{0D108BD9-81ED-4DB2-BD59-A6C34878D82A}">
                    <a16:rowId xmlns:a16="http://schemas.microsoft.com/office/drawing/2014/main" val="3772664068"/>
                  </a:ext>
                </a:extLst>
              </a:tr>
              <a:tr h="30554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Regulatory and Financial Crime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325822749"/>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Operational Resilience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1447938100"/>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Culture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extLst>
                  <a:ext uri="{0D108BD9-81ED-4DB2-BD59-A6C34878D82A}">
                    <a16:rowId xmlns:a16="http://schemas.microsoft.com/office/drawing/2014/main" val="2558443190"/>
                  </a:ext>
                </a:extLst>
              </a:tr>
            </a:tbl>
          </a:graphicData>
        </a:graphic>
      </p:graphicFrame>
      <p:sp>
        <p:nvSpPr>
          <p:cNvPr id="5" name="Text Placeholder 4">
            <a:extLst>
              <a:ext uri="{FF2B5EF4-FFF2-40B4-BE49-F238E27FC236}">
                <a16:creationId xmlns:a16="http://schemas.microsoft.com/office/drawing/2014/main" id="{E47B7A74-4E94-42A2-BFF2-7170532D7273}"/>
              </a:ext>
            </a:extLst>
          </p:cNvPr>
          <p:cNvSpPr>
            <a:spLocks noGrp="1"/>
          </p:cNvSpPr>
          <p:nvPr>
            <p:ph type="body" sz="quarter" idx="17"/>
          </p:nvPr>
        </p:nvSpPr>
        <p:spPr>
          <a:xfrm>
            <a:off x="533400" y="1100138"/>
            <a:ext cx="11160125" cy="307777"/>
          </a:xfrm>
        </p:spPr>
        <p:txBody>
          <a:bodyPr/>
          <a:lstStyle/>
          <a:p>
            <a:r>
              <a:rPr lang="en-GB">
                <a:solidFill>
                  <a:schemeClr val="accent3"/>
                </a:solidFill>
              </a:rPr>
              <a:t>Syndicate categorisation </a:t>
            </a:r>
          </a:p>
        </p:txBody>
      </p:sp>
    </p:spTree>
    <p:extLst>
      <p:ext uri="{BB962C8B-B14F-4D97-AF65-F5344CB8AC3E}">
        <p14:creationId xmlns:p14="http://schemas.microsoft.com/office/powerpoint/2010/main" val="12139918"/>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F158-C689-4706-BC6F-F9C894F24214}"/>
              </a:ext>
            </a:extLst>
          </p:cNvPr>
          <p:cNvSpPr>
            <a:spLocks noGrp="1"/>
          </p:cNvSpPr>
          <p:nvPr>
            <p:ph type="title"/>
          </p:nvPr>
        </p:nvSpPr>
        <p:spPr/>
        <p:txBody>
          <a:bodyPr/>
          <a:lstStyle/>
          <a:p>
            <a:r>
              <a:rPr lang="en-GB"/>
              <a:t>Oversight Framework </a:t>
            </a:r>
          </a:p>
        </p:txBody>
      </p:sp>
      <p:graphicFrame>
        <p:nvGraphicFramePr>
          <p:cNvPr id="6" name="Table 5">
            <a:extLst>
              <a:ext uri="{FF2B5EF4-FFF2-40B4-BE49-F238E27FC236}">
                <a16:creationId xmlns:a16="http://schemas.microsoft.com/office/drawing/2014/main" id="{699D4CD4-C372-4A77-A70D-49A5BFBDC501}"/>
              </a:ext>
            </a:extLst>
          </p:cNvPr>
          <p:cNvGraphicFramePr>
            <a:graphicFrameLocks noGrp="1"/>
          </p:cNvGraphicFramePr>
          <p:nvPr/>
        </p:nvGraphicFramePr>
        <p:xfrm>
          <a:off x="533399" y="1661043"/>
          <a:ext cx="7567663" cy="4404112"/>
        </p:xfrm>
        <a:graphic>
          <a:graphicData uri="http://schemas.openxmlformats.org/drawingml/2006/table">
            <a:tbl>
              <a:tblPr firstRow="1" firstCol="1" bandRow="1"/>
              <a:tblGrid>
                <a:gridCol w="1005557">
                  <a:extLst>
                    <a:ext uri="{9D8B030D-6E8A-4147-A177-3AD203B41FA5}">
                      <a16:colId xmlns:a16="http://schemas.microsoft.com/office/drawing/2014/main" val="3746951201"/>
                    </a:ext>
                  </a:extLst>
                </a:gridCol>
                <a:gridCol w="2255381">
                  <a:extLst>
                    <a:ext uri="{9D8B030D-6E8A-4147-A177-3AD203B41FA5}">
                      <a16:colId xmlns:a16="http://schemas.microsoft.com/office/drawing/2014/main" val="3966950723"/>
                    </a:ext>
                  </a:extLst>
                </a:gridCol>
                <a:gridCol w="1341535">
                  <a:extLst>
                    <a:ext uri="{9D8B030D-6E8A-4147-A177-3AD203B41FA5}">
                      <a16:colId xmlns:a16="http://schemas.microsoft.com/office/drawing/2014/main" val="1500257441"/>
                    </a:ext>
                  </a:extLst>
                </a:gridCol>
                <a:gridCol w="1401202">
                  <a:extLst>
                    <a:ext uri="{9D8B030D-6E8A-4147-A177-3AD203B41FA5}">
                      <a16:colId xmlns:a16="http://schemas.microsoft.com/office/drawing/2014/main" val="533503734"/>
                    </a:ext>
                  </a:extLst>
                </a:gridCol>
                <a:gridCol w="1563988">
                  <a:extLst>
                    <a:ext uri="{9D8B030D-6E8A-4147-A177-3AD203B41FA5}">
                      <a16:colId xmlns:a16="http://schemas.microsoft.com/office/drawing/2014/main" val="4161276954"/>
                    </a:ext>
                  </a:extLst>
                </a:gridCol>
              </a:tblGrid>
              <a:tr h="291828">
                <a:tc gridSpan="2">
                  <a:txBody>
                    <a:bodyPr/>
                    <a:lstStyle/>
                    <a:p>
                      <a:pPr algn="ctr" fontAlgn="base"/>
                      <a:r>
                        <a:rPr lang="en-GB" sz="1000">
                          <a:effectLst/>
                          <a:latin typeface="Arial" panose="020B0604020202020204" pitchFamily="34" charset="0"/>
                          <a:ea typeface="Times New Roman" panose="02020603050405020304" pitchFamily="18" charset="0"/>
                        </a:rPr>
                        <a:t>Oversight Dimensions</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Times New Roman" panose="02020603050405020304" pitchFamily="18" charset="0"/>
                        </a:rPr>
                        <a:t>Expected Maturity</a:t>
                      </a: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mn-lt"/>
                          <a:ea typeface="Times New Roman" panose="02020603050405020304" pitchFamily="18" charset="0"/>
                        </a:rPr>
                        <a:t>Actual Maturity </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ase"/>
                      <a:r>
                        <a:rPr lang="en-GB" sz="1000">
                          <a:solidFill>
                            <a:schemeClr val="bg1"/>
                          </a:solidFill>
                          <a:effectLst/>
                          <a:latin typeface="+mn-lt"/>
                          <a:ea typeface="Times New Roman" panose="02020603050405020304" pitchFamily="18" charset="0"/>
                        </a:rPr>
                        <a:t>Dimension Rating</a:t>
                      </a: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090765"/>
                  </a:ext>
                </a:extLst>
              </a:tr>
              <a:tr h="291828">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endParaRPr lang="en-GB" sz="1000">
                        <a:solidFill>
                          <a:schemeClr val="bg1"/>
                        </a:solidFill>
                        <a:effectLst/>
                        <a:latin typeface="+mn-lt"/>
                        <a:ea typeface="Times New Roman" panose="02020603050405020304" pitchFamily="18" charset="0"/>
                      </a:endParaRPr>
                    </a:p>
                  </a:txBody>
                  <a:tcPr marL="0" marR="0" marT="0" marB="0" anchor="ct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30319208"/>
                  </a:ext>
                </a:extLst>
              </a:tr>
              <a:tr h="291828">
                <a:tc rowSpan="6">
                  <a:txBody>
                    <a:bodyPr/>
                    <a:lstStyle/>
                    <a:p>
                      <a:pPr algn="ctr" fontAlgn="base"/>
                      <a:r>
                        <a:rPr lang="en-GB" sz="1000">
                          <a:effectLst/>
                          <a:latin typeface="Arial" panose="020B060402020202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Underwriting Profitability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Advanced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Intermediate</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900">
                          <a:solidFill>
                            <a:schemeClr val="bg1"/>
                          </a:solidFill>
                          <a:effectLst/>
                          <a:latin typeface="+mn-lt"/>
                          <a:ea typeface="Times New Roman" panose="02020603050405020304" pitchFamily="18" charset="0"/>
                        </a:rPr>
                        <a:t>Below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229691"/>
                  </a:ext>
                </a:extLst>
              </a:tr>
              <a:tr h="291828">
                <a:tc vMerge="1">
                  <a:txBody>
                    <a:bodyPr/>
                    <a:lstStyle/>
                    <a:p>
                      <a:endParaRPr lang="en-GB"/>
                    </a:p>
                  </a:txBody>
                  <a:tcPr>
                    <a:lnT w="12700" cap="flat" cmpd="sng" algn="ctr">
                      <a:solidFill>
                        <a:srgbClr val="000000"/>
                      </a:solidFill>
                      <a:prstDash val="solid"/>
                      <a:round/>
                      <a:headEnd type="none" w="med" len="med"/>
                      <a:tailEnd type="none" w="med" len="med"/>
                    </a:lnT>
                  </a:tcPr>
                </a:tc>
                <a:tc>
                  <a:txBody>
                    <a:bodyPr/>
                    <a:lstStyle/>
                    <a:p>
                      <a:pPr fontAlgn="base"/>
                      <a:r>
                        <a:rPr lang="en-GB" sz="1000">
                          <a:effectLst/>
                          <a:latin typeface="Arial" panose="020B0604020202020204" pitchFamily="34" charset="0"/>
                          <a:ea typeface="Times New Roman" panose="02020603050405020304" pitchFamily="18" charset="0"/>
                        </a:rPr>
                        <a:t>Catastrophe Exposure </a:t>
                      </a:r>
                      <a:endParaRPr lang="en-GB" sz="1200">
                        <a:effectLst/>
                        <a:latin typeface="Times New Roman" panose="02020603050405020304" pitchFamily="18" charset="0"/>
                        <a:ea typeface="Times New Roman" panose="02020603050405020304" pitchFamily="18" charset="0"/>
                      </a:endParaRPr>
                    </a:p>
                  </a:txBody>
                  <a:tcPr marL="0" marR="0" marT="0" marB="0" anchor="ctr">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119703118"/>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Outwards Reinsurance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Foundational</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9817805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Claims Management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Intermediate</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900">
                          <a:solidFill>
                            <a:schemeClr val="bg1"/>
                          </a:solidFill>
                          <a:effectLst/>
                          <a:latin typeface="+mn-lt"/>
                          <a:ea typeface="Times New Roman" panose="02020603050405020304" pitchFamily="18" charset="0"/>
                        </a:rPr>
                        <a:t>Marginally below expectations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921891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Customer Outcomes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Marginally below expectations </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48399208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Reserving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Advanced</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Advanced</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982563311"/>
                  </a:ext>
                </a:extLst>
              </a:tr>
              <a:tr h="291828">
                <a:tc rowSpan="3">
                  <a:txBody>
                    <a:bodyPr/>
                    <a:lstStyle/>
                    <a:p>
                      <a:pPr algn="ctr" fontAlgn="base"/>
                      <a:r>
                        <a:rPr lang="en-GB" sz="1000">
                          <a:effectLst/>
                          <a:latin typeface="Arial" panose="020B0604020202020204" pitchFamily="34" charset="0"/>
                          <a:ea typeface="Times New Roman" panose="02020603050405020304" pitchFamily="18" charset="0"/>
                        </a:rPr>
                        <a:t>Solvency</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Capital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Below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67762643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Investments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100" kern="1200">
                        <a:solidFill>
                          <a:schemeClr val="bg1"/>
                        </a:solidFill>
                        <a:effectLst/>
                        <a:latin typeface="Arial" panose="020B0604020202020204" pitchFamily="34" charset="0"/>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74811646"/>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Liquidity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78577780"/>
                  </a:ext>
                </a:extLst>
              </a:tr>
              <a:tr h="291158">
                <a:tc rowSpan="4">
                  <a:txBody>
                    <a:bodyPr/>
                    <a:lstStyle/>
                    <a:p>
                      <a:pPr algn="ctr" fontAlgn="base"/>
                      <a:r>
                        <a:rPr lang="en-GB" sz="1000">
                          <a:effectLst/>
                          <a:latin typeface="Arial" panose="020B0604020202020204" pitchFamily="34" charset="0"/>
                          <a:ea typeface="Times New Roman" panose="02020603050405020304" pitchFamily="18" charset="0"/>
                        </a:rPr>
                        <a:t>Operational</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Governance, Risk Management and Reporting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Below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3772664068"/>
                  </a:ext>
                </a:extLst>
              </a:tr>
              <a:tr h="30554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Regulatory and Financial Crime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325822749"/>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Operational Resilience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1447938100"/>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Culture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bg1"/>
                          </a:solidFill>
                          <a:effectLst/>
                          <a:latin typeface="+mn-lt"/>
                          <a:ea typeface="Times New Roman" panose="02020603050405020304" pitchFamily="18" charset="0"/>
                        </a:rPr>
                        <a:t>Meets expectations</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558443190"/>
                  </a:ext>
                </a:extLst>
              </a:tr>
            </a:tbl>
          </a:graphicData>
        </a:graphic>
      </p:graphicFrame>
      <p:sp>
        <p:nvSpPr>
          <p:cNvPr id="5" name="Text Placeholder 4">
            <a:extLst>
              <a:ext uri="{FF2B5EF4-FFF2-40B4-BE49-F238E27FC236}">
                <a16:creationId xmlns:a16="http://schemas.microsoft.com/office/drawing/2014/main" id="{E47B7A74-4E94-42A2-BFF2-7170532D7273}"/>
              </a:ext>
            </a:extLst>
          </p:cNvPr>
          <p:cNvSpPr>
            <a:spLocks noGrp="1"/>
          </p:cNvSpPr>
          <p:nvPr>
            <p:ph type="body" sz="quarter" idx="17"/>
          </p:nvPr>
        </p:nvSpPr>
        <p:spPr>
          <a:xfrm>
            <a:off x="533400" y="1100138"/>
            <a:ext cx="11160125" cy="846386"/>
          </a:xfrm>
        </p:spPr>
        <p:txBody>
          <a:bodyPr/>
          <a:lstStyle/>
          <a:p>
            <a:r>
              <a:rPr lang="en-GB">
                <a:solidFill>
                  <a:schemeClr val="accent3"/>
                </a:solidFill>
              </a:rPr>
              <a:t>Syndicate categorisation </a:t>
            </a:r>
          </a:p>
          <a:p>
            <a:endParaRPr lang="en-GB"/>
          </a:p>
        </p:txBody>
      </p:sp>
    </p:spTree>
    <p:extLst>
      <p:ext uri="{BB962C8B-B14F-4D97-AF65-F5344CB8AC3E}">
        <p14:creationId xmlns:p14="http://schemas.microsoft.com/office/powerpoint/2010/main" val="3611474654"/>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F158-C689-4706-BC6F-F9C894F24214}"/>
              </a:ext>
            </a:extLst>
          </p:cNvPr>
          <p:cNvSpPr>
            <a:spLocks noGrp="1"/>
          </p:cNvSpPr>
          <p:nvPr>
            <p:ph type="title"/>
          </p:nvPr>
        </p:nvSpPr>
        <p:spPr/>
        <p:txBody>
          <a:bodyPr/>
          <a:lstStyle/>
          <a:p>
            <a:r>
              <a:rPr lang="en-GB"/>
              <a:t>Oversight Framework </a:t>
            </a:r>
          </a:p>
        </p:txBody>
      </p:sp>
      <p:graphicFrame>
        <p:nvGraphicFramePr>
          <p:cNvPr id="6" name="Table 5">
            <a:extLst>
              <a:ext uri="{FF2B5EF4-FFF2-40B4-BE49-F238E27FC236}">
                <a16:creationId xmlns:a16="http://schemas.microsoft.com/office/drawing/2014/main" id="{699D4CD4-C372-4A77-A70D-49A5BFBDC501}"/>
              </a:ext>
            </a:extLst>
          </p:cNvPr>
          <p:cNvGraphicFramePr>
            <a:graphicFrameLocks noGrp="1"/>
          </p:cNvGraphicFramePr>
          <p:nvPr/>
        </p:nvGraphicFramePr>
        <p:xfrm>
          <a:off x="533399" y="1661043"/>
          <a:ext cx="8917679" cy="4404112"/>
        </p:xfrm>
        <a:graphic>
          <a:graphicData uri="http://schemas.openxmlformats.org/drawingml/2006/table">
            <a:tbl>
              <a:tblPr firstRow="1" firstCol="1" bandRow="1"/>
              <a:tblGrid>
                <a:gridCol w="1005557">
                  <a:extLst>
                    <a:ext uri="{9D8B030D-6E8A-4147-A177-3AD203B41FA5}">
                      <a16:colId xmlns:a16="http://schemas.microsoft.com/office/drawing/2014/main" val="3746951201"/>
                    </a:ext>
                  </a:extLst>
                </a:gridCol>
                <a:gridCol w="2255381">
                  <a:extLst>
                    <a:ext uri="{9D8B030D-6E8A-4147-A177-3AD203B41FA5}">
                      <a16:colId xmlns:a16="http://schemas.microsoft.com/office/drawing/2014/main" val="3966950723"/>
                    </a:ext>
                  </a:extLst>
                </a:gridCol>
                <a:gridCol w="1341535">
                  <a:extLst>
                    <a:ext uri="{9D8B030D-6E8A-4147-A177-3AD203B41FA5}">
                      <a16:colId xmlns:a16="http://schemas.microsoft.com/office/drawing/2014/main" val="1500257441"/>
                    </a:ext>
                  </a:extLst>
                </a:gridCol>
                <a:gridCol w="1401202">
                  <a:extLst>
                    <a:ext uri="{9D8B030D-6E8A-4147-A177-3AD203B41FA5}">
                      <a16:colId xmlns:a16="http://schemas.microsoft.com/office/drawing/2014/main" val="533503734"/>
                    </a:ext>
                  </a:extLst>
                </a:gridCol>
                <a:gridCol w="1563988">
                  <a:extLst>
                    <a:ext uri="{9D8B030D-6E8A-4147-A177-3AD203B41FA5}">
                      <a16:colId xmlns:a16="http://schemas.microsoft.com/office/drawing/2014/main" val="4161276954"/>
                    </a:ext>
                  </a:extLst>
                </a:gridCol>
                <a:gridCol w="378016">
                  <a:extLst>
                    <a:ext uri="{9D8B030D-6E8A-4147-A177-3AD203B41FA5}">
                      <a16:colId xmlns:a16="http://schemas.microsoft.com/office/drawing/2014/main" val="1375979326"/>
                    </a:ext>
                  </a:extLst>
                </a:gridCol>
                <a:gridCol w="972000">
                  <a:extLst>
                    <a:ext uri="{9D8B030D-6E8A-4147-A177-3AD203B41FA5}">
                      <a16:colId xmlns:a16="http://schemas.microsoft.com/office/drawing/2014/main" val="1784854096"/>
                    </a:ext>
                  </a:extLst>
                </a:gridCol>
              </a:tblGrid>
              <a:tr h="291828">
                <a:tc gridSpan="2">
                  <a:txBody>
                    <a:bodyPr/>
                    <a:lstStyle/>
                    <a:p>
                      <a:pPr algn="ctr" fontAlgn="base"/>
                      <a:r>
                        <a:rPr lang="en-GB" sz="1000">
                          <a:effectLst/>
                          <a:latin typeface="Arial" panose="020B0604020202020204" pitchFamily="34" charset="0"/>
                          <a:ea typeface="Times New Roman" panose="02020603050405020304" pitchFamily="18" charset="0"/>
                        </a:rPr>
                        <a:t>Oversight Dimensions</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Times New Roman" panose="02020603050405020304" pitchFamily="18" charset="0"/>
                        </a:rPr>
                        <a:t>Expected Maturity</a:t>
                      </a: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mn-lt"/>
                          <a:ea typeface="Times New Roman" panose="02020603050405020304" pitchFamily="18" charset="0"/>
                        </a:rPr>
                        <a:t>Actual Maturity </a:t>
                      </a:r>
                    </a:p>
                  </a:txBody>
                  <a:tcPr marL="0" marR="0" marT="0" marB="0" anchor="ctr">
                    <a:lnL w="12700" cap="flat" cmpd="sng" algn="ctr">
                      <a:solidFill>
                        <a:srgbClr val="000000"/>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r>
                        <a:rPr lang="en-GB" sz="1000">
                          <a:effectLst/>
                          <a:latin typeface="+mn-lt"/>
                          <a:ea typeface="Times New Roman" panose="02020603050405020304" pitchFamily="18" charset="0"/>
                        </a:rPr>
                        <a:t>Dimension Rating</a:t>
                      </a:r>
                    </a:p>
                  </a:txBody>
                  <a:tcPr marL="0" marR="0" marT="0" marB="0"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9525" cap="flat" cmpd="sng" algn="ctr">
                      <a:solidFill>
                        <a:schemeClr val="tx1"/>
                      </a:solidFill>
                      <a:prstDash val="solid"/>
                      <a:round/>
                      <a:headEnd type="none" w="med" len="med"/>
                      <a:tailEnd type="none" w="med" len="med"/>
                    </a:lnT>
                    <a:lnB w="9525" cap="flat" cmpd="sng" algn="ctr">
                      <a:solidFill>
                        <a:schemeClr val="tx1"/>
                      </a:solidFill>
                      <a:prstDash val="solid"/>
                      <a:round/>
                      <a:headEnd type="none" w="med" len="med"/>
                      <a:tailEnd type="none" w="med" len="med"/>
                    </a:lnB>
                  </a:tcPr>
                </a:tc>
                <a:tc rowSpan="15">
                  <a:txBody>
                    <a:bodyPr/>
                    <a:lstStyle/>
                    <a:p>
                      <a:pPr algn="ctr" fontAlgn="base"/>
                      <a:endParaRPr lang="en-GB" sz="1000">
                        <a:effectLst/>
                        <a:latin typeface="+mn-lt"/>
                        <a:ea typeface="Times New Roman" panose="02020603050405020304" pitchFamily="18" charset="0"/>
                      </a:endParaRPr>
                    </a:p>
                  </a:txBody>
                  <a:tcPr marL="0" marR="0" marT="0" marB="0" anchor="ctr">
                    <a:lnL w="9525"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rowSpan="2">
                  <a:txBody>
                    <a:bodyPr/>
                    <a:lstStyle/>
                    <a:p>
                      <a:pPr algn="ctr" fontAlgn="base"/>
                      <a:r>
                        <a:rPr lang="en-GB" sz="1000">
                          <a:solidFill>
                            <a:schemeClr val="bg1"/>
                          </a:solidFill>
                          <a:effectLst/>
                          <a:latin typeface="+mn-lt"/>
                          <a:ea typeface="Times New Roman" panose="02020603050405020304" pitchFamily="18" charset="0"/>
                        </a:rPr>
                        <a:t>Syndicate Category</a:t>
                      </a:r>
                    </a:p>
                  </a:txBody>
                  <a:tcPr marL="0" marR="0" marT="0" marB="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no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517090765"/>
                  </a:ext>
                </a:extLst>
              </a:tr>
              <a:tr h="291828">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tc vMerge="1">
                  <a:txBody>
                    <a:bodyPr/>
                    <a:lstStyle/>
                    <a:p>
                      <a:endParaRPr lang="en-GB"/>
                    </a:p>
                  </a:txBody>
                  <a:tcPr>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330319208"/>
                  </a:ext>
                </a:extLst>
              </a:tr>
              <a:tr h="291828">
                <a:tc rowSpan="6">
                  <a:txBody>
                    <a:bodyPr/>
                    <a:lstStyle/>
                    <a:p>
                      <a:pPr algn="ctr" fontAlgn="base"/>
                      <a:r>
                        <a:rPr lang="en-GB" sz="1000">
                          <a:effectLst/>
                          <a:latin typeface="Arial" panose="020B060402020202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Underwriting Profitability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Advanced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Intermediate</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9525" cap="flat" cmpd="sng" algn="ctr">
                      <a:solidFill>
                        <a:schemeClr val="tx1"/>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B w="12700" cap="flat" cmpd="sng" algn="ctr">
                      <a:solidFill>
                        <a:srgbClr val="000000"/>
                      </a:solidFill>
                      <a:prstDash val="solid"/>
                      <a:round/>
                      <a:headEnd type="none" w="med" len="med"/>
                      <a:tailEnd type="none" w="med" len="med"/>
                    </a:lnB>
                    <a:noFill/>
                  </a:tcPr>
                </a:tc>
                <a:tc rowSpan="13">
                  <a:txBody>
                    <a:bodyPr/>
                    <a:lstStyle/>
                    <a:p>
                      <a:pPr algn="ctr"/>
                      <a:r>
                        <a:rPr lang="en-GB" sz="1400">
                          <a:solidFill>
                            <a:schemeClr val="bg1"/>
                          </a:solidFill>
                        </a:rPr>
                        <a:t>UNDERPERFORMING</a:t>
                      </a:r>
                    </a:p>
                  </a:txBody>
                  <a:tcPr marL="0" marR="0" marT="0" marB="0" vert="vert270" anchor="ct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mpd="sng">
                      <a:noFill/>
                      <a:prstDash val="solid"/>
                    </a:lnT>
                    <a:lnB w="12700" cap="flat" cmpd="sng" algn="ctr">
                      <a:noFill/>
                      <a:prstDash val="solid"/>
                      <a:round/>
                      <a:headEnd type="none" w="med" len="med"/>
                      <a:tailEnd type="none" w="med" len="med"/>
                    </a:lnB>
                    <a:lnTlToBr w="12700" cmpd="sng">
                      <a:noFill/>
                      <a:prstDash val="solid"/>
                    </a:lnTlToBr>
                    <a:lnBlToTr w="12700" cmpd="sng">
                      <a:noFill/>
                      <a:prstDash val="solid"/>
                    </a:lnBlToTr>
                    <a:solidFill>
                      <a:schemeClr val="bg1"/>
                    </a:solidFill>
                  </a:tcPr>
                </a:tc>
                <a:extLst>
                  <a:ext uri="{0D108BD9-81ED-4DB2-BD59-A6C34878D82A}">
                    <a16:rowId xmlns:a16="http://schemas.microsoft.com/office/drawing/2014/main" val="2482229691"/>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Catastrophe Exposure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119703118"/>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Outwards Reinsurance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Foundational</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49817805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Claims Management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Intermediate</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900">
                          <a:solidFill>
                            <a:schemeClr val="tx1"/>
                          </a:solidFill>
                          <a:effectLst/>
                          <a:latin typeface="+mn-lt"/>
                          <a:ea typeface="Times New Roman" panose="02020603050405020304" pitchFamily="18" charset="0"/>
                        </a:rPr>
                        <a:t>Marginally below expectations </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extLst>
                  <a:ext uri="{0D108BD9-81ED-4DB2-BD59-A6C34878D82A}">
                    <a16:rowId xmlns:a16="http://schemas.microsoft.com/office/drawing/2014/main" val="1921891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Customer Outcomes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Marginally below expectations </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extLst>
                  <a:ext uri="{0D108BD9-81ED-4DB2-BD59-A6C34878D82A}">
                    <a16:rowId xmlns:a16="http://schemas.microsoft.com/office/drawing/2014/main" val="348399208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Reserving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Advanced</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Advanced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3982563311"/>
                  </a:ext>
                </a:extLst>
              </a:tr>
              <a:tr h="291828">
                <a:tc rowSpan="3">
                  <a:txBody>
                    <a:bodyPr/>
                    <a:lstStyle/>
                    <a:p>
                      <a:pPr algn="ctr" fontAlgn="base"/>
                      <a:r>
                        <a:rPr lang="en-GB" sz="1000">
                          <a:effectLst/>
                          <a:latin typeface="Arial" panose="020B0604020202020204" pitchFamily="34" charset="0"/>
                          <a:ea typeface="Times New Roman" panose="02020603050405020304" pitchFamily="18" charset="0"/>
                        </a:rPr>
                        <a:t>Solvency</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Capital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7762643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Investments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100" kern="1200">
                        <a:solidFill>
                          <a:schemeClr val="bg1"/>
                        </a:solidFill>
                        <a:effectLst/>
                        <a:latin typeface="Arial" panose="020B0604020202020204" pitchFamily="34" charset="0"/>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574811646"/>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Liquidity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78577780"/>
                  </a:ext>
                </a:extLst>
              </a:tr>
              <a:tr h="291158">
                <a:tc rowSpan="4">
                  <a:txBody>
                    <a:bodyPr/>
                    <a:lstStyle/>
                    <a:p>
                      <a:pPr algn="ctr" fontAlgn="base"/>
                      <a:r>
                        <a:rPr lang="en-GB" sz="1000">
                          <a:effectLst/>
                          <a:latin typeface="Arial" panose="020B0604020202020204" pitchFamily="34" charset="0"/>
                          <a:ea typeface="Times New Roman" panose="02020603050405020304" pitchFamily="18" charset="0"/>
                        </a:rPr>
                        <a:t>Operational</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Governance, Risk Management and Reporting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extLst>
                  <a:ext uri="{0D108BD9-81ED-4DB2-BD59-A6C34878D82A}">
                    <a16:rowId xmlns:a16="http://schemas.microsoft.com/office/drawing/2014/main" val="3772664068"/>
                  </a:ext>
                </a:extLst>
              </a:tr>
              <a:tr h="30554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Regulatory and Financial Crime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325822749"/>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Operational Resilience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447938100"/>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Culture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558443190"/>
                  </a:ext>
                </a:extLst>
              </a:tr>
            </a:tbl>
          </a:graphicData>
        </a:graphic>
      </p:graphicFrame>
      <p:sp>
        <p:nvSpPr>
          <p:cNvPr id="5" name="Text Placeholder 4">
            <a:extLst>
              <a:ext uri="{FF2B5EF4-FFF2-40B4-BE49-F238E27FC236}">
                <a16:creationId xmlns:a16="http://schemas.microsoft.com/office/drawing/2014/main" id="{E47B7A74-4E94-42A2-BFF2-7170532D7273}"/>
              </a:ext>
            </a:extLst>
          </p:cNvPr>
          <p:cNvSpPr>
            <a:spLocks noGrp="1"/>
          </p:cNvSpPr>
          <p:nvPr>
            <p:ph type="body" sz="quarter" idx="17"/>
          </p:nvPr>
        </p:nvSpPr>
        <p:spPr>
          <a:xfrm>
            <a:off x="533400" y="1100138"/>
            <a:ext cx="11160125" cy="846386"/>
          </a:xfrm>
        </p:spPr>
        <p:txBody>
          <a:bodyPr/>
          <a:lstStyle/>
          <a:p>
            <a:r>
              <a:rPr lang="en-GB">
                <a:solidFill>
                  <a:schemeClr val="accent3"/>
                </a:solidFill>
              </a:rPr>
              <a:t>Syndicate categorisation </a:t>
            </a:r>
          </a:p>
          <a:p>
            <a:endParaRPr lang="en-GB"/>
          </a:p>
        </p:txBody>
      </p:sp>
      <p:graphicFrame>
        <p:nvGraphicFramePr>
          <p:cNvPr id="15" name="Table 14">
            <a:extLst>
              <a:ext uri="{FF2B5EF4-FFF2-40B4-BE49-F238E27FC236}">
                <a16:creationId xmlns:a16="http://schemas.microsoft.com/office/drawing/2014/main" id="{3DDED9F5-AAEF-4207-ADF5-6CCFEEC3E010}"/>
              </a:ext>
            </a:extLst>
          </p:cNvPr>
          <p:cNvGraphicFramePr>
            <a:graphicFrameLocks noGrp="1"/>
          </p:cNvGraphicFramePr>
          <p:nvPr/>
        </p:nvGraphicFramePr>
        <p:xfrm>
          <a:off x="5117492" y="219932"/>
          <a:ext cx="2565400" cy="1201039"/>
        </p:xfrm>
        <a:graphic>
          <a:graphicData uri="http://schemas.openxmlformats.org/drawingml/2006/table">
            <a:tbl>
              <a:tblPr firstRow="1" bandRow="1"/>
              <a:tblGrid>
                <a:gridCol w="2565400">
                  <a:extLst>
                    <a:ext uri="{9D8B030D-6E8A-4147-A177-3AD203B41FA5}">
                      <a16:colId xmlns:a16="http://schemas.microsoft.com/office/drawing/2014/main" val="331557797"/>
                    </a:ext>
                  </a:extLst>
                </a:gridCol>
              </a:tblGrid>
              <a:tr h="180213">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algn="l" rtl="0" eaLnBrk="1" latinLnBrk="0" hangingPunct="1">
                        <a:spcBef>
                          <a:spcPts val="0"/>
                        </a:spcBef>
                        <a:spcAft>
                          <a:spcPts val="0"/>
                        </a:spcAft>
                      </a:pPr>
                      <a:r>
                        <a:rPr lang="en-GB" sz="1200" kern="1200">
                          <a:effectLst/>
                        </a:rPr>
                        <a:t>Dimension Rating</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632472550"/>
                  </a:ext>
                </a:extLst>
              </a:tr>
              <a:tr h="205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effectLst/>
                        </a:rPr>
                        <a:t> Meets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3934940"/>
                  </a:ext>
                </a:extLst>
              </a:tr>
              <a:tr h="2805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effectLst/>
                        </a:rPr>
                        <a:t> Marginally below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87715996"/>
                  </a:ext>
                </a:extLst>
              </a:tr>
              <a:tr h="2533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spcBef>
                          <a:spcPts val="0"/>
                        </a:spcBef>
                        <a:spcAft>
                          <a:spcPts val="0"/>
                        </a:spcAft>
                      </a:pPr>
                      <a:r>
                        <a:rPr lang="en-GB" sz="1200" kern="1200">
                          <a:effectLst/>
                        </a:rPr>
                        <a:t> Below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E60000"/>
                    </a:solidFill>
                  </a:tcPr>
                </a:tc>
                <a:extLst>
                  <a:ext uri="{0D108BD9-81ED-4DB2-BD59-A6C34878D82A}">
                    <a16:rowId xmlns:a16="http://schemas.microsoft.com/office/drawing/2014/main" val="1925149711"/>
                  </a:ext>
                </a:extLst>
              </a:tr>
              <a:tr h="2790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solidFill>
                            <a:schemeClr val="bg1"/>
                          </a:solidFill>
                          <a:effectLst/>
                        </a:rPr>
                        <a:t> Well below expectation</a:t>
                      </a:r>
                      <a:endParaRPr lang="en-GB">
                        <a:solidFill>
                          <a:schemeClr val="bg1"/>
                        </a:solidFill>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717C7C"/>
                    </a:solidFill>
                  </a:tcPr>
                </a:tc>
                <a:extLst>
                  <a:ext uri="{0D108BD9-81ED-4DB2-BD59-A6C34878D82A}">
                    <a16:rowId xmlns:a16="http://schemas.microsoft.com/office/drawing/2014/main" val="2394026978"/>
                  </a:ext>
                </a:extLst>
              </a:tr>
            </a:tbl>
          </a:graphicData>
        </a:graphic>
      </p:graphicFrame>
    </p:spTree>
    <p:extLst>
      <p:ext uri="{BB962C8B-B14F-4D97-AF65-F5344CB8AC3E}">
        <p14:creationId xmlns:p14="http://schemas.microsoft.com/office/powerpoint/2010/main" val="270703397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9D7F158-C689-4706-BC6F-F9C894F24214}"/>
              </a:ext>
            </a:extLst>
          </p:cNvPr>
          <p:cNvSpPr>
            <a:spLocks noGrp="1"/>
          </p:cNvSpPr>
          <p:nvPr>
            <p:ph type="title"/>
          </p:nvPr>
        </p:nvSpPr>
        <p:spPr/>
        <p:txBody>
          <a:bodyPr/>
          <a:lstStyle/>
          <a:p>
            <a:r>
              <a:rPr lang="en-GB"/>
              <a:t>Oversight Framework </a:t>
            </a:r>
          </a:p>
        </p:txBody>
      </p:sp>
      <p:graphicFrame>
        <p:nvGraphicFramePr>
          <p:cNvPr id="6" name="Table 5">
            <a:extLst>
              <a:ext uri="{FF2B5EF4-FFF2-40B4-BE49-F238E27FC236}">
                <a16:creationId xmlns:a16="http://schemas.microsoft.com/office/drawing/2014/main" id="{699D4CD4-C372-4A77-A70D-49A5BFBDC501}"/>
              </a:ext>
            </a:extLst>
          </p:cNvPr>
          <p:cNvGraphicFramePr>
            <a:graphicFrameLocks noGrp="1"/>
          </p:cNvGraphicFramePr>
          <p:nvPr/>
        </p:nvGraphicFramePr>
        <p:xfrm>
          <a:off x="533399" y="1661043"/>
          <a:ext cx="8917679" cy="4404112"/>
        </p:xfrm>
        <a:graphic>
          <a:graphicData uri="http://schemas.openxmlformats.org/drawingml/2006/table">
            <a:tbl>
              <a:tblPr firstRow="1" firstCol="1" bandRow="1"/>
              <a:tblGrid>
                <a:gridCol w="1005557">
                  <a:extLst>
                    <a:ext uri="{9D8B030D-6E8A-4147-A177-3AD203B41FA5}">
                      <a16:colId xmlns:a16="http://schemas.microsoft.com/office/drawing/2014/main" val="3746951201"/>
                    </a:ext>
                  </a:extLst>
                </a:gridCol>
                <a:gridCol w="2255381">
                  <a:extLst>
                    <a:ext uri="{9D8B030D-6E8A-4147-A177-3AD203B41FA5}">
                      <a16:colId xmlns:a16="http://schemas.microsoft.com/office/drawing/2014/main" val="3966950723"/>
                    </a:ext>
                  </a:extLst>
                </a:gridCol>
                <a:gridCol w="1341535">
                  <a:extLst>
                    <a:ext uri="{9D8B030D-6E8A-4147-A177-3AD203B41FA5}">
                      <a16:colId xmlns:a16="http://schemas.microsoft.com/office/drawing/2014/main" val="1500257441"/>
                    </a:ext>
                  </a:extLst>
                </a:gridCol>
                <a:gridCol w="1401202">
                  <a:extLst>
                    <a:ext uri="{9D8B030D-6E8A-4147-A177-3AD203B41FA5}">
                      <a16:colId xmlns:a16="http://schemas.microsoft.com/office/drawing/2014/main" val="533503734"/>
                    </a:ext>
                  </a:extLst>
                </a:gridCol>
                <a:gridCol w="1563988">
                  <a:extLst>
                    <a:ext uri="{9D8B030D-6E8A-4147-A177-3AD203B41FA5}">
                      <a16:colId xmlns:a16="http://schemas.microsoft.com/office/drawing/2014/main" val="4161276954"/>
                    </a:ext>
                  </a:extLst>
                </a:gridCol>
                <a:gridCol w="378016">
                  <a:extLst>
                    <a:ext uri="{9D8B030D-6E8A-4147-A177-3AD203B41FA5}">
                      <a16:colId xmlns:a16="http://schemas.microsoft.com/office/drawing/2014/main" val="1375979326"/>
                    </a:ext>
                  </a:extLst>
                </a:gridCol>
                <a:gridCol w="972000">
                  <a:extLst>
                    <a:ext uri="{9D8B030D-6E8A-4147-A177-3AD203B41FA5}">
                      <a16:colId xmlns:a16="http://schemas.microsoft.com/office/drawing/2014/main" val="1784854096"/>
                    </a:ext>
                  </a:extLst>
                </a:gridCol>
              </a:tblGrid>
              <a:tr h="291828">
                <a:tc gridSpan="2">
                  <a:txBody>
                    <a:bodyPr/>
                    <a:lstStyle/>
                    <a:p>
                      <a:pPr algn="ctr" fontAlgn="base"/>
                      <a:r>
                        <a:rPr lang="en-GB" sz="1000">
                          <a:effectLst/>
                          <a:latin typeface="Arial" panose="020B0604020202020204" pitchFamily="34" charset="0"/>
                          <a:ea typeface="Times New Roman" panose="02020603050405020304" pitchFamily="18" charset="0"/>
                        </a:rPr>
                        <a:t>Oversight Dimensions</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a:noFill/>
                    </a:lnB>
                  </a:tcPr>
                </a:tc>
                <a:tc hMerge="1">
                  <a:txBody>
                    <a:bodyPr/>
                    <a:lstStyle/>
                    <a:p>
                      <a:endParaRPr lang="en-GB"/>
                    </a:p>
                  </a:txBody>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Arial" panose="020B0604020202020204" pitchFamily="34" charset="0"/>
                          <a:ea typeface="Times New Roman" panose="02020603050405020304" pitchFamily="18" charset="0"/>
                        </a:rPr>
                        <a:t>Expected Maturity</a:t>
                      </a: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1000">
                          <a:effectLst/>
                          <a:latin typeface="+mn-lt"/>
                          <a:ea typeface="Times New Roman" panose="02020603050405020304" pitchFamily="18" charset="0"/>
                        </a:rPr>
                        <a:t>Actual Maturity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r>
                        <a:rPr lang="en-GB" sz="1000">
                          <a:effectLst/>
                          <a:latin typeface="+mn-lt"/>
                          <a:ea typeface="Times New Roman" panose="02020603050405020304" pitchFamily="18" charset="0"/>
                        </a:rPr>
                        <a:t>Dimension Rating</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15">
                  <a:txBody>
                    <a:bodyPr/>
                    <a:lstStyle/>
                    <a:p>
                      <a:pPr algn="ctr" fontAlgn="base"/>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rowSpan="2">
                  <a:txBody>
                    <a:bodyPr/>
                    <a:lstStyle/>
                    <a:p>
                      <a:pPr algn="ctr" fontAlgn="base"/>
                      <a:r>
                        <a:rPr lang="en-GB" sz="1000">
                          <a:effectLst/>
                          <a:latin typeface="+mn-lt"/>
                          <a:ea typeface="Times New Roman" panose="02020603050405020304" pitchFamily="18" charset="0"/>
                        </a:rPr>
                        <a:t>Syndicate Category</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517090765"/>
                  </a:ext>
                </a:extLst>
              </a:tr>
              <a:tr h="291828">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w="12700" cap="flat" cmpd="sng" algn="ctr">
                      <a:solidFill>
                        <a:srgbClr val="000000"/>
                      </a:solidFill>
                      <a:prstDash val="solid"/>
                      <a:round/>
                      <a:headEnd type="none" w="med" len="med"/>
                      <a:tailEnd type="none" w="med" len="med"/>
                    </a:lnL>
                    <a:lnR>
                      <a:noFill/>
                    </a:lnR>
                    <a:lnT>
                      <a:noFill/>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 </a:t>
                      </a:r>
                      <a:endParaRPr lang="en-GB" sz="1200">
                        <a:effectLst/>
                        <a:latin typeface="Times New Roman" panose="02020603050405020304" pitchFamily="18" charset="0"/>
                        <a:ea typeface="Times New Roman" panose="02020603050405020304" pitchFamily="18" charset="0"/>
                      </a:endParaRPr>
                    </a:p>
                  </a:txBody>
                  <a:tcPr marL="0" marR="0" marT="0" marB="0">
                    <a:lnL>
                      <a:noFill/>
                    </a:lnL>
                    <a:lnR w="12700" cap="flat" cmpd="sng" algn="ctr">
                      <a:solidFill>
                        <a:srgbClr val="000000"/>
                      </a:solidFill>
                      <a:prstDash val="solid"/>
                      <a:round/>
                      <a:headEnd type="none" w="med" len="med"/>
                      <a:tailEnd type="none" w="med" len="med"/>
                    </a:lnR>
                    <a:lnT>
                      <a:noFill/>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pPr algn="ctr" fontAlgn="base"/>
                      <a:endParaRPr lang="en-GB" sz="10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vMerge="1">
                  <a:txBody>
                    <a:bodyPr/>
                    <a:lstStyle/>
                    <a:p>
                      <a:endParaRPr lang="en-GB"/>
                    </a:p>
                  </a:txBody>
                  <a:tcPr/>
                </a:tc>
                <a:tc vMerge="1">
                  <a:txBody>
                    <a:bodyPr/>
                    <a:lstStyle/>
                    <a:p>
                      <a:endParaRPr lang="en-GB"/>
                    </a:p>
                  </a:txBody>
                  <a:tcPr/>
                </a:tc>
                <a:extLst>
                  <a:ext uri="{0D108BD9-81ED-4DB2-BD59-A6C34878D82A}">
                    <a16:rowId xmlns:a16="http://schemas.microsoft.com/office/drawing/2014/main" val="330319208"/>
                  </a:ext>
                </a:extLst>
              </a:tr>
              <a:tr h="291828">
                <a:tc rowSpan="6">
                  <a:txBody>
                    <a:bodyPr/>
                    <a:lstStyle/>
                    <a:p>
                      <a:pPr algn="ctr" fontAlgn="base"/>
                      <a:r>
                        <a:rPr lang="en-GB" sz="1000">
                          <a:effectLst/>
                          <a:latin typeface="Arial" panose="020B0604020202020204" pitchFamily="34" charset="0"/>
                          <a:ea typeface="Times New Roman" panose="02020603050405020304" pitchFamily="18" charset="0"/>
                        </a:rPr>
                        <a:t>Performance</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Underwriting Profitability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Advanced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Intermediate</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noFill/>
                  </a:tcPr>
                </a:tc>
                <a:tc rowSpan="13">
                  <a:txBody>
                    <a:bodyPr/>
                    <a:lstStyle/>
                    <a:p>
                      <a:pPr algn="ctr"/>
                      <a:r>
                        <a:rPr lang="en-GB" sz="1400">
                          <a:solidFill>
                            <a:schemeClr val="bg1"/>
                          </a:solidFill>
                        </a:rPr>
                        <a:t>UNDERPERFORMING</a:t>
                      </a:r>
                    </a:p>
                  </a:txBody>
                  <a:tcPr marL="0" marR="0" marT="0" marB="0" vert="vert27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extLst>
                  <a:ext uri="{0D108BD9-81ED-4DB2-BD59-A6C34878D82A}">
                    <a16:rowId xmlns:a16="http://schemas.microsoft.com/office/drawing/2014/main" val="2482229691"/>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Catastrophe Exposure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119703118"/>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Outwards Reinsurance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Foundational</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49817805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Claims Management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Intermediate</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900">
                          <a:solidFill>
                            <a:schemeClr val="tx1"/>
                          </a:solidFill>
                          <a:effectLst/>
                          <a:latin typeface="+mn-lt"/>
                          <a:ea typeface="Times New Roman" panose="02020603050405020304" pitchFamily="18" charset="0"/>
                        </a:rPr>
                        <a:t>Marginally below expectations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algn="ctr" fontAlgn="base"/>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extLst>
                  <a:ext uri="{0D108BD9-81ED-4DB2-BD59-A6C34878D82A}">
                    <a16:rowId xmlns:a16="http://schemas.microsoft.com/office/drawing/2014/main" val="19218913"/>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Customer Outcomes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Marginally below expectations </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C000"/>
                    </a:solidFill>
                  </a:tcPr>
                </a:tc>
                <a:tc vMerge="1">
                  <a:txBody>
                    <a:bodyPr/>
                    <a:lstStyle/>
                    <a:p>
                      <a:endParaRPr lang="en-GB"/>
                    </a:p>
                  </a:txBody>
                  <a:tcPr/>
                </a:tc>
                <a:extLst>
                  <a:ext uri="{0D108BD9-81ED-4DB2-BD59-A6C34878D82A}">
                    <a16:rowId xmlns:a16="http://schemas.microsoft.com/office/drawing/2014/main" val="348399208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Reserving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chemeClr val="bg1"/>
                          </a:solidFill>
                          <a:effectLst/>
                          <a:latin typeface="Arial" panose="020B0604020202020204" pitchFamily="34" charset="0"/>
                          <a:ea typeface="Times New Roman" panose="02020603050405020304" pitchFamily="18" charset="0"/>
                        </a:rPr>
                        <a:t>Advanced</a:t>
                      </a:r>
                      <a:endParaRPr lang="en-GB" sz="1200">
                        <a:solidFill>
                          <a:schemeClr val="bg1"/>
                        </a:solidFill>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algn="ctr" fontAlgn="base"/>
                      <a:r>
                        <a:rPr lang="en-GB" sz="1100">
                          <a:solidFill>
                            <a:schemeClr val="bg1"/>
                          </a:solidFill>
                          <a:effectLst/>
                          <a:latin typeface="+mn-lt"/>
                          <a:ea typeface="Times New Roman" panose="02020603050405020304" pitchFamily="18" charset="0"/>
                        </a:rPr>
                        <a:t>Advanced</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2"/>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3982563311"/>
                  </a:ext>
                </a:extLst>
              </a:tr>
              <a:tr h="291828">
                <a:tc rowSpan="3">
                  <a:txBody>
                    <a:bodyPr/>
                    <a:lstStyle/>
                    <a:p>
                      <a:pPr algn="ctr" fontAlgn="base"/>
                      <a:r>
                        <a:rPr lang="en-GB" sz="1000">
                          <a:effectLst/>
                          <a:latin typeface="Arial" panose="020B0604020202020204" pitchFamily="34" charset="0"/>
                          <a:ea typeface="Times New Roman" panose="02020603050405020304" pitchFamily="18" charset="0"/>
                        </a:rPr>
                        <a:t>Solvency</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Capital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chemeClr val="bg1"/>
                          </a:solidFill>
                          <a:effectLst/>
                          <a:latin typeface="+mn-lt"/>
                          <a:ea typeface="Times New Roman" panose="02020603050405020304" pitchFamily="18" charset="0"/>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lnL w="12700" cap="flat" cmpd="sng" algn="ctr">
                      <a:solidFill>
                        <a:srgbClr val="000000"/>
                      </a:solidFill>
                      <a:prstDash val="solid"/>
                      <a:round/>
                      <a:headEnd type="none" w="med" len="med"/>
                      <a:tailEnd type="none" w="med" len="med"/>
                    </a:lnL>
                    <a:lnT w="12700" cap="flat" cmpd="sng" algn="ctr">
                      <a:solidFill>
                        <a:srgbClr val="000000"/>
                      </a:solidFill>
                      <a:prstDash val="solid"/>
                      <a:round/>
                      <a:headEnd type="none" w="med" len="med"/>
                      <a:tailEnd type="none" w="med" len="med"/>
                    </a:lnT>
                  </a:tcPr>
                </a:tc>
                <a:extLst>
                  <a:ext uri="{0D108BD9-81ED-4DB2-BD59-A6C34878D82A}">
                    <a16:rowId xmlns:a16="http://schemas.microsoft.com/office/drawing/2014/main" val="677626435"/>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Investments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100" kern="1200">
                        <a:solidFill>
                          <a:schemeClr val="bg1"/>
                        </a:solidFill>
                        <a:effectLst/>
                        <a:latin typeface="Arial" panose="020B0604020202020204" pitchFamily="34" charset="0"/>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a:solidFill>
                            <a:srgbClr val="FFFFFF"/>
                          </a:solidFill>
                          <a:effectLst/>
                          <a:latin typeface="+mn-lt"/>
                          <a:ea typeface="Times New Roman" panose="02020603050405020304" pitchFamily="18" charset="0"/>
                        </a:rPr>
                        <a:t>Established</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574811646"/>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Liquidity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78577780"/>
                  </a:ext>
                </a:extLst>
              </a:tr>
              <a:tr h="291158">
                <a:tc rowSpan="4">
                  <a:txBody>
                    <a:bodyPr/>
                    <a:lstStyle/>
                    <a:p>
                      <a:pPr algn="ctr" fontAlgn="base"/>
                      <a:r>
                        <a:rPr lang="en-GB" sz="1000">
                          <a:effectLst/>
                          <a:latin typeface="Arial" panose="020B0604020202020204" pitchFamily="34" charset="0"/>
                          <a:ea typeface="Times New Roman" panose="02020603050405020304" pitchFamily="18" charset="0"/>
                        </a:rPr>
                        <a:t>Operational</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fontAlgn="base"/>
                      <a:r>
                        <a:rPr lang="en-GB" sz="1000">
                          <a:effectLst/>
                          <a:latin typeface="Arial" panose="020B0604020202020204" pitchFamily="34" charset="0"/>
                          <a:ea typeface="Times New Roman" panose="02020603050405020304" pitchFamily="18" charset="0"/>
                        </a:rPr>
                        <a:t>Governance, Risk Management and Reporting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a:solidFill>
                            <a:srgbClr val="FFFFFF"/>
                          </a:solidFill>
                          <a:effectLst/>
                          <a:latin typeface="Arial" panose="020B0604020202020204" pitchFamily="34" charset="0"/>
                          <a:ea typeface="Times New Roman" panose="02020603050405020304" pitchFamily="18" charset="0"/>
                        </a:rPr>
                        <a:t>Established</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Below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FF0000"/>
                    </a:solidFill>
                  </a:tcPr>
                </a:tc>
                <a:tc vMerge="1">
                  <a:txBody>
                    <a:bodyPr/>
                    <a:lstStyle/>
                    <a:p>
                      <a:endParaRPr lang="en-GB"/>
                    </a:p>
                  </a:txBody>
                  <a:tcPr/>
                </a:tc>
                <a:extLst>
                  <a:ext uri="{0D108BD9-81ED-4DB2-BD59-A6C34878D82A}">
                    <a16:rowId xmlns:a16="http://schemas.microsoft.com/office/drawing/2014/main" val="3772664068"/>
                  </a:ext>
                </a:extLst>
              </a:tr>
              <a:tr h="30554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Regulatory and Financial Crime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Intermediate</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60000"/>
                        <a:lumOff val="4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325822749"/>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Operational Resilience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1447938100"/>
                  </a:ext>
                </a:extLst>
              </a:tr>
              <a:tr h="291828">
                <a:tc vMerge="1">
                  <a:txBody>
                    <a:bodyPr/>
                    <a:lstStyle/>
                    <a:p>
                      <a:endParaRPr lang="en-GB"/>
                    </a:p>
                  </a:txBody>
                  <a:tcPr/>
                </a:tc>
                <a:tc>
                  <a:txBody>
                    <a:bodyPr/>
                    <a:lstStyle/>
                    <a:p>
                      <a:pPr fontAlgn="base"/>
                      <a:r>
                        <a:rPr lang="en-GB" sz="1000">
                          <a:effectLst/>
                          <a:latin typeface="Arial" panose="020B0604020202020204" pitchFamily="34" charset="0"/>
                          <a:ea typeface="Times New Roman" panose="02020603050405020304" pitchFamily="18" charset="0"/>
                        </a:rPr>
                        <a:t>Culture </a:t>
                      </a:r>
                      <a:endParaRPr lang="en-GB" sz="1200">
                        <a:effectLst/>
                        <a:latin typeface="Times New Roman" panose="02020603050405020304" pitchFamily="18" charset="0"/>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ctr" fontAlgn="base"/>
                      <a:r>
                        <a:rPr lang="en-GB" sz="1100" kern="1200">
                          <a:solidFill>
                            <a:schemeClr val="bg1"/>
                          </a:solidFill>
                          <a:effectLst/>
                          <a:latin typeface="Arial" panose="020B0604020202020204" pitchFamily="34" charset="0"/>
                          <a:ea typeface="Times New Roman" panose="02020603050405020304" pitchFamily="18" charset="0"/>
                          <a:cs typeface="+mn-cs"/>
                        </a:rPr>
                        <a:t>Foundational</a:t>
                      </a:r>
                      <a:endParaRPr lang="en-GB" sz="1100" kern="1200">
                        <a:solidFill>
                          <a:schemeClr val="bg1"/>
                        </a:solidFill>
                        <a:effectLst/>
                        <a:latin typeface="+mn-lt"/>
                        <a:ea typeface="Times New Roman" panose="02020603050405020304" pitchFamily="18" charset="0"/>
                        <a:cs typeface="+mn-cs"/>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r>
                        <a:rPr lang="en-GB" sz="900">
                          <a:solidFill>
                            <a:schemeClr val="tx1"/>
                          </a:solidFill>
                          <a:effectLst/>
                          <a:latin typeface="+mn-lt"/>
                          <a:ea typeface="Times New Roman" panose="02020603050405020304" pitchFamily="18" charset="0"/>
                        </a:rPr>
                        <a:t>Meets expectations</a:t>
                      </a: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pPr marL="0" marR="0" lvl="0" indent="0" algn="ctr" defTabSz="914400" rtl="0" eaLnBrk="1" fontAlgn="base" latinLnBrk="0" hangingPunct="1">
                        <a:lnSpc>
                          <a:spcPct val="100000"/>
                        </a:lnSpc>
                        <a:spcBef>
                          <a:spcPts val="0"/>
                        </a:spcBef>
                        <a:spcAft>
                          <a:spcPts val="0"/>
                        </a:spcAft>
                        <a:buClrTx/>
                        <a:buSzTx/>
                        <a:buFontTx/>
                        <a:buNone/>
                        <a:tabLst/>
                        <a:defRPr/>
                      </a:pPr>
                      <a:endParaRPr lang="en-GB" sz="900">
                        <a:solidFill>
                          <a:schemeClr val="tx1"/>
                        </a:solidFill>
                        <a:effectLst/>
                        <a:latin typeface="+mn-lt"/>
                        <a:ea typeface="Times New Roman" panose="02020603050405020304" pitchFamily="18" charset="0"/>
                      </a:endParaRPr>
                    </a:p>
                  </a:txBody>
                  <a:tcPr marL="0" marR="0" marT="0" marB="0" anchor="ctr">
                    <a:lnL w="1270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00B050"/>
                    </a:solidFill>
                  </a:tcPr>
                </a:tc>
                <a:tc vMerge="1">
                  <a:txBody>
                    <a:bodyPr/>
                    <a:lstStyle/>
                    <a:p>
                      <a:endParaRPr lang="en-GB"/>
                    </a:p>
                  </a:txBody>
                  <a:tcPr/>
                </a:tc>
                <a:extLst>
                  <a:ext uri="{0D108BD9-81ED-4DB2-BD59-A6C34878D82A}">
                    <a16:rowId xmlns:a16="http://schemas.microsoft.com/office/drawing/2014/main" val="2558443190"/>
                  </a:ext>
                </a:extLst>
              </a:tr>
            </a:tbl>
          </a:graphicData>
        </a:graphic>
      </p:graphicFrame>
      <p:sp>
        <p:nvSpPr>
          <p:cNvPr id="5" name="Text Placeholder 4">
            <a:extLst>
              <a:ext uri="{FF2B5EF4-FFF2-40B4-BE49-F238E27FC236}">
                <a16:creationId xmlns:a16="http://schemas.microsoft.com/office/drawing/2014/main" id="{E47B7A74-4E94-42A2-BFF2-7170532D7273}"/>
              </a:ext>
            </a:extLst>
          </p:cNvPr>
          <p:cNvSpPr>
            <a:spLocks noGrp="1"/>
          </p:cNvSpPr>
          <p:nvPr>
            <p:ph type="body" sz="quarter" idx="17"/>
          </p:nvPr>
        </p:nvSpPr>
        <p:spPr>
          <a:xfrm>
            <a:off x="533400" y="1100138"/>
            <a:ext cx="11160125" cy="846386"/>
          </a:xfrm>
        </p:spPr>
        <p:txBody>
          <a:bodyPr/>
          <a:lstStyle/>
          <a:p>
            <a:r>
              <a:rPr lang="en-GB">
                <a:solidFill>
                  <a:schemeClr val="accent3"/>
                </a:solidFill>
              </a:rPr>
              <a:t>Syndicate categorisation </a:t>
            </a:r>
          </a:p>
          <a:p>
            <a:endParaRPr lang="en-GB"/>
          </a:p>
        </p:txBody>
      </p:sp>
      <p:graphicFrame>
        <p:nvGraphicFramePr>
          <p:cNvPr id="8" name="Table 7">
            <a:extLst>
              <a:ext uri="{FF2B5EF4-FFF2-40B4-BE49-F238E27FC236}">
                <a16:creationId xmlns:a16="http://schemas.microsoft.com/office/drawing/2014/main" id="{C1CC710B-6B4B-4EF6-BDBB-687684E099BD}"/>
              </a:ext>
            </a:extLst>
          </p:cNvPr>
          <p:cNvGraphicFramePr>
            <a:graphicFrameLocks noGrp="1"/>
          </p:cNvGraphicFramePr>
          <p:nvPr/>
        </p:nvGraphicFramePr>
        <p:xfrm>
          <a:off x="5117492" y="219932"/>
          <a:ext cx="2565400" cy="1201039"/>
        </p:xfrm>
        <a:graphic>
          <a:graphicData uri="http://schemas.openxmlformats.org/drawingml/2006/table">
            <a:tbl>
              <a:tblPr firstRow="1" bandRow="1"/>
              <a:tblGrid>
                <a:gridCol w="2565400">
                  <a:extLst>
                    <a:ext uri="{9D8B030D-6E8A-4147-A177-3AD203B41FA5}">
                      <a16:colId xmlns:a16="http://schemas.microsoft.com/office/drawing/2014/main" val="331557797"/>
                    </a:ext>
                  </a:extLst>
                </a:gridCol>
              </a:tblGrid>
              <a:tr h="180213">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marL="0" algn="l" rtl="0" eaLnBrk="1" latinLnBrk="0" hangingPunct="1">
                        <a:spcBef>
                          <a:spcPts val="0"/>
                        </a:spcBef>
                        <a:spcAft>
                          <a:spcPts val="0"/>
                        </a:spcAft>
                      </a:pPr>
                      <a:r>
                        <a:rPr lang="en-GB" sz="1200" kern="1200">
                          <a:effectLst/>
                        </a:rPr>
                        <a:t>Dimension Rating</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ysClr val="windowText" lastClr="000000"/>
                    </a:solidFill>
                  </a:tcPr>
                </a:tc>
                <a:extLst>
                  <a:ext uri="{0D108BD9-81ED-4DB2-BD59-A6C34878D82A}">
                    <a16:rowId xmlns:a16="http://schemas.microsoft.com/office/drawing/2014/main" val="2632472550"/>
                  </a:ext>
                </a:extLst>
              </a:tr>
              <a:tr h="205232">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effectLst/>
                        </a:rPr>
                        <a:t> Meets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00B050"/>
                    </a:solidFill>
                  </a:tcPr>
                </a:tc>
                <a:extLst>
                  <a:ext uri="{0D108BD9-81ED-4DB2-BD59-A6C34878D82A}">
                    <a16:rowId xmlns:a16="http://schemas.microsoft.com/office/drawing/2014/main" val="43934940"/>
                  </a:ext>
                </a:extLst>
              </a:tr>
              <a:tr h="280543">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effectLst/>
                        </a:rPr>
                        <a:t> Marginally below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FFC000"/>
                    </a:solidFill>
                  </a:tcPr>
                </a:tc>
                <a:extLst>
                  <a:ext uri="{0D108BD9-81ED-4DB2-BD59-A6C34878D82A}">
                    <a16:rowId xmlns:a16="http://schemas.microsoft.com/office/drawing/2014/main" val="2887715996"/>
                  </a:ext>
                </a:extLst>
              </a:tr>
              <a:tr h="253365">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marR="0" indent="0" algn="l" rtl="0" eaLnBrk="1" fontAlgn="auto" latinLnBrk="0" hangingPunct="1">
                        <a:spcBef>
                          <a:spcPts val="0"/>
                        </a:spcBef>
                        <a:spcAft>
                          <a:spcPts val="0"/>
                        </a:spcAft>
                      </a:pPr>
                      <a:r>
                        <a:rPr lang="en-GB" sz="1200" kern="1200">
                          <a:effectLst/>
                        </a:rPr>
                        <a:t> Below expectation</a:t>
                      </a:r>
                      <a:endParaRPr lang="en-GB">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E60000"/>
                    </a:solidFill>
                  </a:tcPr>
                </a:tc>
                <a:extLst>
                  <a:ext uri="{0D108BD9-81ED-4DB2-BD59-A6C34878D82A}">
                    <a16:rowId xmlns:a16="http://schemas.microsoft.com/office/drawing/2014/main" val="1925149711"/>
                  </a:ext>
                </a:extLst>
              </a:tr>
              <a:tr h="279019">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0" algn="l" rtl="0" eaLnBrk="1" latinLnBrk="0" hangingPunct="1">
                        <a:spcBef>
                          <a:spcPts val="0"/>
                        </a:spcBef>
                        <a:spcAft>
                          <a:spcPts val="0"/>
                        </a:spcAft>
                      </a:pPr>
                      <a:r>
                        <a:rPr lang="en-GB" sz="1200" kern="1200">
                          <a:solidFill>
                            <a:schemeClr val="bg1"/>
                          </a:solidFill>
                          <a:effectLst/>
                        </a:rPr>
                        <a:t> Well below expectation</a:t>
                      </a:r>
                      <a:endParaRPr lang="en-GB">
                        <a:solidFill>
                          <a:schemeClr val="bg1"/>
                        </a:solidFill>
                        <a:effectLst/>
                      </a:endParaRPr>
                    </a:p>
                  </a:txBody>
                  <a:tcPr marL="0" marR="0" marT="0" marB="0" anchor="ctr">
                    <a:lnL w="6350" cap="flat" cmpd="sng" algn="ctr">
                      <a:solidFill>
                        <a:sysClr val="windowText" lastClr="000000"/>
                      </a:solidFill>
                      <a:prstDash val="solid"/>
                      <a:miter lim="800000"/>
                    </a:lnL>
                    <a:lnR w="6350" cap="flat" cmpd="sng" algn="ctr">
                      <a:solidFill>
                        <a:sysClr val="windowText" lastClr="000000"/>
                      </a:solidFill>
                      <a:prstDash val="solid"/>
                      <a:miter lim="800000"/>
                    </a:lnR>
                    <a:lnT w="6350" cap="flat" cmpd="sng" algn="ctr">
                      <a:solidFill>
                        <a:sysClr val="windowText" lastClr="000000"/>
                      </a:solidFill>
                      <a:prstDash val="solid"/>
                      <a:miter lim="800000"/>
                    </a:lnT>
                    <a:lnB w="6350" cap="flat" cmpd="sng" algn="ctr">
                      <a:solidFill>
                        <a:sysClr val="windowText" lastClr="000000"/>
                      </a:solidFill>
                      <a:prstDash val="solid"/>
                      <a:miter lim="800000"/>
                    </a:lnB>
                    <a:lnTlToBr w="12700" cmpd="sng">
                      <a:noFill/>
                      <a:prstDash val="solid"/>
                    </a:lnTlToBr>
                    <a:lnBlToTr w="12700" cmpd="sng">
                      <a:noFill/>
                      <a:prstDash val="solid"/>
                    </a:lnBlToTr>
                    <a:solidFill>
                      <a:srgbClr val="717C7C"/>
                    </a:solidFill>
                  </a:tcPr>
                </a:tc>
                <a:extLst>
                  <a:ext uri="{0D108BD9-81ED-4DB2-BD59-A6C34878D82A}">
                    <a16:rowId xmlns:a16="http://schemas.microsoft.com/office/drawing/2014/main" val="2394026978"/>
                  </a:ext>
                </a:extLst>
              </a:tr>
            </a:tbl>
          </a:graphicData>
        </a:graphic>
      </p:graphicFrame>
      <p:sp>
        <p:nvSpPr>
          <p:cNvPr id="10" name="Rectangle 9">
            <a:extLst>
              <a:ext uri="{FF2B5EF4-FFF2-40B4-BE49-F238E27FC236}">
                <a16:creationId xmlns:a16="http://schemas.microsoft.com/office/drawing/2014/main" id="{E9541555-62CC-4CDA-86E5-ADB5E1ABBDAC}"/>
              </a:ext>
            </a:extLst>
          </p:cNvPr>
          <p:cNvSpPr/>
          <p:nvPr/>
        </p:nvSpPr>
        <p:spPr>
          <a:xfrm>
            <a:off x="9810991" y="3222883"/>
            <a:ext cx="2076209" cy="206117"/>
          </a:xfrm>
          <a:prstGeom prst="rect">
            <a:avLst/>
          </a:prstGeom>
          <a:solidFill>
            <a:srgbClr val="00B0F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t>OUTPERFORMING</a:t>
            </a:r>
          </a:p>
        </p:txBody>
      </p:sp>
      <p:sp>
        <p:nvSpPr>
          <p:cNvPr id="11" name="Rectangle 10">
            <a:extLst>
              <a:ext uri="{FF2B5EF4-FFF2-40B4-BE49-F238E27FC236}">
                <a16:creationId xmlns:a16="http://schemas.microsoft.com/office/drawing/2014/main" id="{A38152AE-A8E9-4E74-8B87-85028C221889}"/>
              </a:ext>
            </a:extLst>
          </p:cNvPr>
          <p:cNvSpPr/>
          <p:nvPr/>
        </p:nvSpPr>
        <p:spPr>
          <a:xfrm>
            <a:off x="9810991" y="3457639"/>
            <a:ext cx="2076209" cy="197303"/>
          </a:xfrm>
          <a:prstGeom prst="rect">
            <a:avLst/>
          </a:prstGeom>
          <a:solidFill>
            <a:srgbClr val="92D05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t>GOOD</a:t>
            </a:r>
          </a:p>
        </p:txBody>
      </p:sp>
      <p:sp>
        <p:nvSpPr>
          <p:cNvPr id="12" name="Rectangle 11">
            <a:extLst>
              <a:ext uri="{FF2B5EF4-FFF2-40B4-BE49-F238E27FC236}">
                <a16:creationId xmlns:a16="http://schemas.microsoft.com/office/drawing/2014/main" id="{4994D8A5-FFEA-485B-A791-30E581E7445D}"/>
              </a:ext>
            </a:extLst>
          </p:cNvPr>
          <p:cNvSpPr/>
          <p:nvPr/>
        </p:nvSpPr>
        <p:spPr>
          <a:xfrm>
            <a:off x="9810991" y="3683581"/>
            <a:ext cx="2076209" cy="197303"/>
          </a:xfrm>
          <a:prstGeom prst="rect">
            <a:avLst/>
          </a:prstGeom>
          <a:solidFill>
            <a:srgbClr val="FFC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t>MODERATE</a:t>
            </a:r>
          </a:p>
        </p:txBody>
      </p:sp>
      <p:sp>
        <p:nvSpPr>
          <p:cNvPr id="13" name="Rectangle 12">
            <a:extLst>
              <a:ext uri="{FF2B5EF4-FFF2-40B4-BE49-F238E27FC236}">
                <a16:creationId xmlns:a16="http://schemas.microsoft.com/office/drawing/2014/main" id="{489D39D5-CE40-4283-86D1-F772EBCD79DD}"/>
              </a:ext>
            </a:extLst>
          </p:cNvPr>
          <p:cNvSpPr/>
          <p:nvPr/>
        </p:nvSpPr>
        <p:spPr>
          <a:xfrm>
            <a:off x="9810991" y="3909523"/>
            <a:ext cx="2076209" cy="197303"/>
          </a:xfrm>
          <a:prstGeom prst="rect">
            <a:avLst/>
          </a:prstGeom>
          <a:solidFill>
            <a:srgbClr val="FF0000"/>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t>UNDERPERFORMING</a:t>
            </a:r>
          </a:p>
        </p:txBody>
      </p:sp>
      <p:sp>
        <p:nvSpPr>
          <p:cNvPr id="14" name="Rectangle 13">
            <a:extLst>
              <a:ext uri="{FF2B5EF4-FFF2-40B4-BE49-F238E27FC236}">
                <a16:creationId xmlns:a16="http://schemas.microsoft.com/office/drawing/2014/main" id="{D6A97A11-8D4B-402B-86B0-F24CF0260E8B}"/>
              </a:ext>
            </a:extLst>
          </p:cNvPr>
          <p:cNvSpPr/>
          <p:nvPr/>
        </p:nvSpPr>
        <p:spPr>
          <a:xfrm>
            <a:off x="9810991" y="4135465"/>
            <a:ext cx="2076209" cy="197303"/>
          </a:xfrm>
          <a:prstGeom prst="rect">
            <a:avLst/>
          </a:prstGeom>
          <a:solidFill>
            <a:schemeClr val="bg2">
              <a:lumMod val="75000"/>
            </a:schemeClr>
          </a:solidFill>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700" b="1"/>
              <a:t>UNACCEPTABLE</a:t>
            </a:r>
          </a:p>
        </p:txBody>
      </p:sp>
    </p:spTree>
    <p:extLst>
      <p:ext uri="{BB962C8B-B14F-4D97-AF65-F5344CB8AC3E}">
        <p14:creationId xmlns:p14="http://schemas.microsoft.com/office/powerpoint/2010/main" val="22917230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Oversight / Interventions and Development Opportunities </a:t>
            </a:r>
          </a:p>
        </p:txBody>
      </p:sp>
      <p:sp>
        <p:nvSpPr>
          <p:cNvPr id="31" name="Freeform: Shape 30">
            <a:extLst>
              <a:ext uri="{FF2B5EF4-FFF2-40B4-BE49-F238E27FC236}">
                <a16:creationId xmlns:a16="http://schemas.microsoft.com/office/drawing/2014/main" id="{D3B44ED0-522C-48BD-9CC0-4AEBA773DEE2}"/>
              </a:ext>
            </a:extLst>
          </p:cNvPr>
          <p:cNvSpPr/>
          <p:nvPr/>
        </p:nvSpPr>
        <p:spPr>
          <a:xfrm>
            <a:off x="4440761"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3493529"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6051151"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6531183"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2523419" y="235938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3236752" y="203351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7197517"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8847665"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5380292"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7452911"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5651573"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3291717"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3083653"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849178CE-EC7E-4239-AD72-892E1DC62604}"/>
              </a:ext>
            </a:extLst>
          </p:cNvPr>
          <p:cNvSpPr/>
          <p:nvPr/>
        </p:nvSpPr>
        <p:spPr>
          <a:xfrm>
            <a:off x="3762947"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5792110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 name="Table 9">
            <a:extLst>
              <a:ext uri="{FF2B5EF4-FFF2-40B4-BE49-F238E27FC236}">
                <a16:creationId xmlns:a16="http://schemas.microsoft.com/office/drawing/2014/main" id="{0983AD68-DECD-4926-BC90-32A55322788A}"/>
              </a:ext>
            </a:extLst>
          </p:cNvPr>
          <p:cNvGraphicFramePr>
            <a:graphicFrameLocks noGrp="1"/>
          </p:cNvGraphicFramePr>
          <p:nvPr>
            <p:extLst>
              <p:ext uri="{D42A27DB-BD31-4B8C-83A1-F6EECF244321}">
                <p14:modId xmlns:p14="http://schemas.microsoft.com/office/powerpoint/2010/main" val="4267782679"/>
              </p:ext>
            </p:extLst>
          </p:nvPr>
        </p:nvGraphicFramePr>
        <p:xfrm>
          <a:off x="533398" y="1641379"/>
          <a:ext cx="11160124" cy="2207520"/>
        </p:xfrm>
        <a:graphic>
          <a:graphicData uri="http://schemas.openxmlformats.org/drawingml/2006/table">
            <a:tbl>
              <a:tblPr firstRow="1" firstCol="1" bandRow="1">
                <a:tableStyleId>{F2DE63D5-997A-4646-A377-4702673A728D}</a:tableStyleId>
              </a:tblPr>
              <a:tblGrid>
                <a:gridCol w="885995">
                  <a:extLst>
                    <a:ext uri="{9D8B030D-6E8A-4147-A177-3AD203B41FA5}">
                      <a16:colId xmlns:a16="http://schemas.microsoft.com/office/drawing/2014/main" val="1590794872"/>
                    </a:ext>
                  </a:extLst>
                </a:gridCol>
                <a:gridCol w="4765650">
                  <a:extLst>
                    <a:ext uri="{9D8B030D-6E8A-4147-A177-3AD203B41FA5}">
                      <a16:colId xmlns:a16="http://schemas.microsoft.com/office/drawing/2014/main" val="1253544616"/>
                    </a:ext>
                  </a:extLst>
                </a:gridCol>
                <a:gridCol w="5508479">
                  <a:extLst>
                    <a:ext uri="{9D8B030D-6E8A-4147-A177-3AD203B41FA5}">
                      <a16:colId xmlns:a16="http://schemas.microsoft.com/office/drawing/2014/main" val="2035172812"/>
                    </a:ext>
                  </a:extLst>
                </a:gridCol>
              </a:tblGrid>
              <a:tr h="0">
                <a:tc gridSpan="2">
                  <a:txBody>
                    <a:bodyPr/>
                    <a:lstStyle/>
                    <a:p>
                      <a:pPr>
                        <a:spcAft>
                          <a:spcPts val="0"/>
                        </a:spcAft>
                      </a:pPr>
                      <a:r>
                        <a:rPr lang="en-GB" sz="1400" b="1">
                          <a:solidFill>
                            <a:schemeClr val="bg1"/>
                          </a:solidFill>
                          <a:effectLst/>
                        </a:rPr>
                        <a:t>Agenda Item</a:t>
                      </a:r>
                      <a:endParaRPr lang="en-GB" sz="1400">
                        <a:solidFill>
                          <a:schemeClr val="bg1"/>
                        </a:solidFill>
                        <a:effectLst/>
                        <a:latin typeface="+mn-lt"/>
                        <a:ea typeface="Calibri" panose="020F0502020204030204" pitchFamily="34" charset="0"/>
                      </a:endParaRPr>
                    </a:p>
                  </a:txBody>
                  <a:tcPr marL="90000" marR="90000" marT="46800" marB="46800">
                    <a:lnL w="6350" cap="flat" cmpd="sng" algn="ctr">
                      <a:noFill/>
                      <a:prstDash val="solid"/>
                      <a:miter lim="800000"/>
                    </a:lnL>
                    <a:lnR>
                      <a:noFill/>
                    </a:lnR>
                    <a:lnT w="6350" cap="flat" cmpd="sng" algn="ctr">
                      <a:noFill/>
                      <a:prstDash val="solid"/>
                      <a:miter lim="800000"/>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hMerge="1">
                  <a:txBody>
                    <a:bodyPr/>
                    <a:lstStyle/>
                    <a:p>
                      <a:endParaRPr lang="en-GB"/>
                    </a:p>
                  </a:txBody>
                  <a:tcPr/>
                </a:tc>
                <a:tc>
                  <a:txBody>
                    <a:bodyPr/>
                    <a:lstStyle/>
                    <a:p>
                      <a:pPr algn="ctr">
                        <a:spcAft>
                          <a:spcPts val="0"/>
                        </a:spcAft>
                      </a:pPr>
                      <a:r>
                        <a:rPr lang="en-GB" sz="1400" b="1">
                          <a:solidFill>
                            <a:schemeClr val="bg1"/>
                          </a:solidFill>
                          <a:effectLst/>
                        </a:rPr>
                        <a:t>Timings</a:t>
                      </a:r>
                      <a:endParaRPr lang="en-GB" sz="1400">
                        <a:solidFill>
                          <a:schemeClr val="bg1"/>
                        </a:solidFill>
                        <a:effectLst/>
                        <a:latin typeface="+mn-lt"/>
                        <a:ea typeface="Calibri" panose="020F0502020204030204" pitchFamily="34" charset="0"/>
                      </a:endParaRPr>
                    </a:p>
                  </a:txBody>
                  <a:tcPr marL="90000" marR="90000" marT="46800" marB="46800">
                    <a:lnL>
                      <a:noFill/>
                    </a:lnL>
                    <a:lnR>
                      <a:noFill/>
                    </a:lnR>
                    <a:lnT w="6350" cap="flat" cmpd="sng" algn="ctr">
                      <a:noFill/>
                      <a:prstDash val="solid"/>
                      <a:miter lim="800000"/>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extLst>
                  <a:ext uri="{0D108BD9-81ED-4DB2-BD59-A6C34878D82A}">
                    <a16:rowId xmlns:a16="http://schemas.microsoft.com/office/drawing/2014/main" val="181549059"/>
                  </a:ext>
                </a:extLst>
              </a:tr>
              <a:tr h="0">
                <a:tc>
                  <a:txBody>
                    <a:bodyPr/>
                    <a:lstStyle/>
                    <a:p>
                      <a:pPr>
                        <a:lnSpc>
                          <a:spcPct val="100000"/>
                        </a:lnSpc>
                        <a:spcBef>
                          <a:spcPts val="0"/>
                        </a:spcBef>
                        <a:spcAft>
                          <a:spcPts val="600"/>
                        </a:spcAft>
                      </a:pPr>
                      <a:r>
                        <a:rPr lang="en-GB" sz="1200">
                          <a:effectLst/>
                        </a:rPr>
                        <a:t>1.</a:t>
                      </a:r>
                      <a:endParaRPr lang="en-GB" sz="1200">
                        <a:effectLst/>
                        <a:latin typeface="+mn-lt"/>
                        <a:ea typeface="Calibri" panose="020F0502020204030204" pitchFamily="34" charset="0"/>
                      </a:endParaRPr>
                    </a:p>
                  </a:txBody>
                  <a:tcPr marL="90000" marR="90000" marT="46800" marB="46800" anchor="ctr">
                    <a:lnL w="6350" cap="flat" cmpd="sng" algn="ctr">
                      <a:noFill/>
                      <a:prstDash val="solid"/>
                      <a:miter lim="800000"/>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600"/>
                        </a:spcAft>
                      </a:pPr>
                      <a:r>
                        <a:rPr lang="en-GB" sz="1200">
                          <a:effectLst/>
                          <a:latin typeface="+mn-lt"/>
                          <a:ea typeface="Calibri" panose="020F0502020204030204" pitchFamily="34" charset="0"/>
                        </a:rPr>
                        <a:t>Oversight framework overview – </a:t>
                      </a:r>
                      <a:r>
                        <a:rPr lang="en-GB" sz="1200" i="1">
                          <a:effectLst/>
                          <a:latin typeface="+mn-lt"/>
                          <a:ea typeface="Calibri" panose="020F0502020204030204" pitchFamily="34" charset="0"/>
                        </a:rPr>
                        <a:t>what is it and how will it work? </a:t>
                      </a:r>
                    </a:p>
                    <a:p>
                      <a:pPr>
                        <a:lnSpc>
                          <a:spcPct val="100000"/>
                        </a:lnSpc>
                        <a:spcBef>
                          <a:spcPts val="0"/>
                        </a:spcBef>
                        <a:spcAft>
                          <a:spcPts val="600"/>
                        </a:spcAft>
                      </a:pPr>
                      <a:r>
                        <a:rPr lang="en-GB" sz="1200">
                          <a:effectLst/>
                          <a:latin typeface="+mn-lt"/>
                          <a:ea typeface="Calibri" panose="020F0502020204030204" pitchFamily="34" charset="0"/>
                        </a:rPr>
                        <a:t> - Overview of the broader framework </a:t>
                      </a:r>
                    </a:p>
                    <a:p>
                      <a:pPr>
                        <a:lnSpc>
                          <a:spcPct val="100000"/>
                        </a:lnSpc>
                        <a:spcBef>
                          <a:spcPts val="0"/>
                        </a:spcBef>
                        <a:spcAft>
                          <a:spcPts val="600"/>
                        </a:spcAft>
                      </a:pPr>
                      <a:r>
                        <a:rPr lang="en-GB" sz="1200">
                          <a:effectLst/>
                          <a:latin typeface="+mn-lt"/>
                          <a:ea typeface="Calibri" panose="020F0502020204030204" pitchFamily="34" charset="0"/>
                        </a:rPr>
                        <a:t> - How will it work for outwards reinsurance?</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600"/>
                        </a:spcAft>
                      </a:pPr>
                      <a:endParaRPr lang="en-GB" sz="1200">
                        <a:effectLst/>
                        <a:latin typeface="+mn-lt"/>
                        <a:ea typeface="Calibri" panose="020F0502020204030204" pitchFamily="34" charset="0"/>
                      </a:endParaRPr>
                    </a:p>
                    <a:p>
                      <a:pPr algn="ctr">
                        <a:lnSpc>
                          <a:spcPct val="100000"/>
                        </a:lnSpc>
                        <a:spcBef>
                          <a:spcPts val="0"/>
                        </a:spcBef>
                        <a:spcAft>
                          <a:spcPts val="600"/>
                        </a:spcAft>
                      </a:pPr>
                      <a:r>
                        <a:rPr lang="en-GB" sz="1200" i="0">
                          <a:effectLst/>
                          <a:latin typeface="+mn-lt"/>
                          <a:ea typeface="Calibri" panose="020F0502020204030204" pitchFamily="34" charset="0"/>
                        </a:rPr>
                        <a:t>25 mins</a:t>
                      </a:r>
                    </a:p>
                    <a:p>
                      <a:pPr algn="ctr">
                        <a:lnSpc>
                          <a:spcPct val="100000"/>
                        </a:lnSpc>
                        <a:spcBef>
                          <a:spcPts val="0"/>
                        </a:spcBef>
                        <a:spcAft>
                          <a:spcPts val="600"/>
                        </a:spcAft>
                      </a:pPr>
                      <a:r>
                        <a:rPr lang="en-GB" sz="1200" i="0">
                          <a:effectLst/>
                          <a:latin typeface="+mn-lt"/>
                          <a:ea typeface="Calibri" panose="020F0502020204030204" pitchFamily="34" charset="0"/>
                        </a:rPr>
                        <a:t>15mins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0941502"/>
                  </a:ext>
                </a:extLst>
              </a:tr>
              <a:tr h="0">
                <a:tc>
                  <a:txBody>
                    <a:bodyPr/>
                    <a:lstStyle/>
                    <a:p>
                      <a:pPr>
                        <a:lnSpc>
                          <a:spcPct val="100000"/>
                        </a:lnSpc>
                        <a:spcBef>
                          <a:spcPts val="0"/>
                        </a:spcBef>
                        <a:spcAft>
                          <a:spcPts val="600"/>
                        </a:spcAft>
                      </a:pPr>
                      <a:r>
                        <a:rPr lang="en-GB" sz="1200">
                          <a:effectLst/>
                        </a:rPr>
                        <a:t>2.</a:t>
                      </a:r>
                      <a:endParaRPr lang="en-GB" sz="1200">
                        <a:effectLst/>
                        <a:latin typeface="+mn-lt"/>
                        <a:ea typeface="Calibri" panose="020F0502020204030204" pitchFamily="34" charset="0"/>
                      </a:endParaRPr>
                    </a:p>
                  </a:txBody>
                  <a:tcPr marL="90000" marR="90000" marT="46800" marB="46800" anchor="ctr">
                    <a:lnL w="6350" cap="flat" cmpd="sng" algn="ctr">
                      <a:noFill/>
                      <a:prstDash val="solid"/>
                      <a:miter lim="800000"/>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600"/>
                        </a:spcAft>
                      </a:pPr>
                      <a:r>
                        <a:rPr lang="en-GB" sz="1200">
                          <a:effectLst/>
                          <a:latin typeface="+mn-lt"/>
                          <a:ea typeface="Calibri" panose="020F0502020204030204" pitchFamily="34" charset="0"/>
                        </a:rPr>
                        <a:t>Case studies – bringing the framework to life </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600"/>
                        </a:spcAft>
                      </a:pPr>
                      <a:r>
                        <a:rPr lang="en-GB" sz="1200">
                          <a:effectLst/>
                          <a:latin typeface="+mn-lt"/>
                          <a:ea typeface="Calibri" panose="020F0502020204030204" pitchFamily="34" charset="0"/>
                        </a:rPr>
                        <a:t>25 mins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860002219"/>
                  </a:ext>
                </a:extLst>
              </a:tr>
              <a:tr h="0">
                <a:tc>
                  <a:txBody>
                    <a:bodyPr/>
                    <a:lstStyle/>
                    <a:p>
                      <a:pPr>
                        <a:lnSpc>
                          <a:spcPct val="100000"/>
                        </a:lnSpc>
                        <a:spcBef>
                          <a:spcPts val="0"/>
                        </a:spcBef>
                        <a:spcAft>
                          <a:spcPts val="600"/>
                        </a:spcAft>
                      </a:pPr>
                      <a:r>
                        <a:rPr lang="en-GB" sz="1200">
                          <a:effectLst/>
                          <a:latin typeface="+mn-lt"/>
                          <a:ea typeface="Calibri" panose="020F0502020204030204" pitchFamily="34" charset="0"/>
                        </a:rPr>
                        <a:t>3.</a:t>
                      </a:r>
                    </a:p>
                  </a:txBody>
                  <a:tcPr marL="90000" marR="90000" marT="46800" marB="46800" anchor="ctr">
                    <a:lnL w="6350" cap="flat" cmpd="sng" algn="ctr">
                      <a:noFill/>
                      <a:prstDash val="solid"/>
                      <a:miter lim="800000"/>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600"/>
                        </a:spcAft>
                      </a:pPr>
                      <a:r>
                        <a:rPr lang="en-GB" sz="1200">
                          <a:effectLst/>
                          <a:latin typeface="+mn-lt"/>
                          <a:ea typeface="Calibri" panose="020F0502020204030204" pitchFamily="34" charset="0"/>
                        </a:rPr>
                        <a:t>Self Assessments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600"/>
                        </a:spcAft>
                      </a:pPr>
                      <a:r>
                        <a:rPr lang="en-GB" sz="1200">
                          <a:effectLst/>
                          <a:latin typeface="+mn-lt"/>
                          <a:ea typeface="Calibri" panose="020F0502020204030204" pitchFamily="34" charset="0"/>
                        </a:rPr>
                        <a:t>5 mins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37677189"/>
                  </a:ext>
                </a:extLst>
              </a:tr>
              <a:tr h="0">
                <a:tc>
                  <a:txBody>
                    <a:bodyPr/>
                    <a:lstStyle/>
                    <a:p>
                      <a:pPr>
                        <a:lnSpc>
                          <a:spcPct val="100000"/>
                        </a:lnSpc>
                        <a:spcBef>
                          <a:spcPts val="0"/>
                        </a:spcBef>
                        <a:spcAft>
                          <a:spcPts val="600"/>
                        </a:spcAft>
                      </a:pPr>
                      <a:r>
                        <a:rPr lang="en-GB" sz="1200">
                          <a:effectLst/>
                        </a:rPr>
                        <a:t>4. </a:t>
                      </a:r>
                      <a:endParaRPr lang="en-GB" sz="1200">
                        <a:effectLst/>
                        <a:latin typeface="+mn-lt"/>
                        <a:ea typeface="Calibri" panose="020F0502020204030204" pitchFamily="34" charset="0"/>
                      </a:endParaRPr>
                    </a:p>
                  </a:txBody>
                  <a:tcPr marL="90000" marR="90000" marT="46800" marB="46800" anchor="ctr">
                    <a:lnL w="6350" cap="flat" cmpd="sng" algn="ctr">
                      <a:noFill/>
                      <a:prstDash val="solid"/>
                      <a:miter lim="800000"/>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600"/>
                        </a:spcAft>
                      </a:pPr>
                      <a:r>
                        <a:rPr lang="en-GB" sz="1200">
                          <a:effectLst/>
                          <a:latin typeface="+mn-lt"/>
                          <a:ea typeface="Calibri" panose="020F0502020204030204" pitchFamily="34" charset="0"/>
                        </a:rPr>
                        <a:t>Next steps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600"/>
                        </a:spcAft>
                      </a:pPr>
                      <a:r>
                        <a:rPr lang="en-GB" sz="1200">
                          <a:effectLst/>
                          <a:latin typeface="+mn-lt"/>
                          <a:ea typeface="Calibri" panose="020F0502020204030204" pitchFamily="34" charset="0"/>
                        </a:rPr>
                        <a:t>5 mins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65638323"/>
                  </a:ext>
                </a:extLst>
              </a:tr>
              <a:tr h="0">
                <a:tc>
                  <a:txBody>
                    <a:bodyPr/>
                    <a:lstStyle/>
                    <a:p>
                      <a:pPr>
                        <a:lnSpc>
                          <a:spcPct val="100000"/>
                        </a:lnSpc>
                        <a:spcBef>
                          <a:spcPts val="0"/>
                        </a:spcBef>
                        <a:spcAft>
                          <a:spcPts val="600"/>
                        </a:spcAft>
                      </a:pPr>
                      <a:r>
                        <a:rPr lang="en-GB" sz="1200">
                          <a:effectLst/>
                          <a:latin typeface="+mn-lt"/>
                          <a:ea typeface="Calibri" panose="020F0502020204030204" pitchFamily="34" charset="0"/>
                        </a:rPr>
                        <a:t>5. </a:t>
                      </a:r>
                    </a:p>
                  </a:txBody>
                  <a:tcPr marL="90000" marR="90000" marT="46800" marB="46800" anchor="ctr">
                    <a:lnL w="6350" cap="flat" cmpd="sng" algn="ctr">
                      <a:noFill/>
                      <a:prstDash val="solid"/>
                      <a:miter lim="800000"/>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nSpc>
                          <a:spcPct val="100000"/>
                        </a:lnSpc>
                        <a:spcBef>
                          <a:spcPts val="0"/>
                        </a:spcBef>
                        <a:spcAft>
                          <a:spcPts val="600"/>
                        </a:spcAft>
                      </a:pPr>
                      <a:r>
                        <a:rPr lang="en-GB" sz="1200">
                          <a:effectLst/>
                          <a:latin typeface="+mn-lt"/>
                          <a:ea typeface="Calibri" panose="020F0502020204030204" pitchFamily="34" charset="0"/>
                        </a:rPr>
                        <a:t>Q&amp;A</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a:lnSpc>
                          <a:spcPct val="100000"/>
                        </a:lnSpc>
                        <a:spcBef>
                          <a:spcPts val="0"/>
                        </a:spcBef>
                        <a:spcAft>
                          <a:spcPts val="600"/>
                        </a:spcAft>
                      </a:pPr>
                      <a:r>
                        <a:rPr lang="en-GB" sz="1200">
                          <a:effectLst/>
                          <a:latin typeface="+mn-lt"/>
                          <a:ea typeface="Calibri" panose="020F0502020204030204" pitchFamily="34" charset="0"/>
                        </a:rPr>
                        <a:t>15 mins</a:t>
                      </a:r>
                    </a:p>
                  </a:txBody>
                  <a:tcPr marL="90000" marR="90000" marT="46800" marB="46800">
                    <a:lnL>
                      <a:noFill/>
                    </a:lnL>
                    <a:lnR>
                      <a:noFill/>
                    </a:lnR>
                    <a:lnT w="9525" cap="flat" cmpd="sng" algn="ctr">
                      <a:solidFill>
                        <a:schemeClr val="tx2"/>
                      </a:solidFill>
                      <a:prstDash val="solid"/>
                      <a:round/>
                      <a:headEnd type="none" w="med" len="med"/>
                      <a:tailEnd type="none" w="med" len="med"/>
                    </a:lnT>
                    <a:lnB w="9525" cap="flat" cmpd="sng" algn="ctr">
                      <a:solidFill>
                        <a:schemeClr val="tx2"/>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79785907"/>
                  </a:ext>
                </a:extLst>
              </a:tr>
            </a:tbl>
          </a:graphicData>
        </a:graphic>
      </p:graphicFrame>
      <p:sp>
        <p:nvSpPr>
          <p:cNvPr id="2" name="Title 1">
            <a:extLst>
              <a:ext uri="{FF2B5EF4-FFF2-40B4-BE49-F238E27FC236}">
                <a16:creationId xmlns:a16="http://schemas.microsoft.com/office/drawing/2014/main" id="{BC5E93FF-EEA0-4471-934E-EEDCAA44C49B}"/>
              </a:ext>
            </a:extLst>
          </p:cNvPr>
          <p:cNvSpPr>
            <a:spLocks noGrp="1"/>
          </p:cNvSpPr>
          <p:nvPr>
            <p:ph type="title"/>
          </p:nvPr>
        </p:nvSpPr>
        <p:spPr/>
        <p:txBody>
          <a:bodyPr/>
          <a:lstStyle/>
          <a:p>
            <a:r>
              <a:rPr lang="en-GB"/>
              <a:t>Agenda </a:t>
            </a:r>
          </a:p>
        </p:txBody>
      </p:sp>
      <p:sp>
        <p:nvSpPr>
          <p:cNvPr id="8" name="Text Placeholder 7">
            <a:extLst>
              <a:ext uri="{FF2B5EF4-FFF2-40B4-BE49-F238E27FC236}">
                <a16:creationId xmlns:a16="http://schemas.microsoft.com/office/drawing/2014/main" id="{F0D9D441-C8C7-45E6-9EB9-21A643006995}"/>
              </a:ext>
            </a:extLst>
          </p:cNvPr>
          <p:cNvSpPr>
            <a:spLocks noGrp="1"/>
          </p:cNvSpPr>
          <p:nvPr>
            <p:ph type="body" sz="quarter" idx="16"/>
          </p:nvPr>
        </p:nvSpPr>
        <p:spPr/>
        <p:txBody>
          <a:bodyPr/>
          <a:lstStyle/>
          <a:p>
            <a:endParaRPr lang="en-GB"/>
          </a:p>
        </p:txBody>
      </p:sp>
      <p:sp>
        <p:nvSpPr>
          <p:cNvPr id="9" name="Text Placeholder 8">
            <a:extLst>
              <a:ext uri="{FF2B5EF4-FFF2-40B4-BE49-F238E27FC236}">
                <a16:creationId xmlns:a16="http://schemas.microsoft.com/office/drawing/2014/main" id="{75D22304-CD74-4EEF-B709-D127F4A19609}"/>
              </a:ext>
            </a:extLst>
          </p:cNvPr>
          <p:cNvSpPr>
            <a:spLocks noGrp="1"/>
          </p:cNvSpPr>
          <p:nvPr>
            <p:ph type="body" sz="quarter" idx="17"/>
          </p:nvPr>
        </p:nvSpPr>
        <p:spPr/>
        <p:txBody>
          <a:bodyPr/>
          <a:lstStyle/>
          <a:p>
            <a:endParaRPr lang="en-GB"/>
          </a:p>
        </p:txBody>
      </p:sp>
    </p:spTree>
    <p:extLst>
      <p:ext uri="{BB962C8B-B14F-4D97-AF65-F5344CB8AC3E}">
        <p14:creationId xmlns:p14="http://schemas.microsoft.com/office/powerpoint/2010/main" val="79943839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Interventions Playbook </a:t>
            </a:r>
          </a:p>
        </p:txBody>
      </p:sp>
      <p:graphicFrame>
        <p:nvGraphicFramePr>
          <p:cNvPr id="5" name="Table 4">
            <a:extLst>
              <a:ext uri="{FF2B5EF4-FFF2-40B4-BE49-F238E27FC236}">
                <a16:creationId xmlns:a16="http://schemas.microsoft.com/office/drawing/2014/main" id="{D84663F2-8EF6-4FDE-8045-E4E687DB51C6}"/>
              </a:ext>
            </a:extLst>
          </p:cNvPr>
          <p:cNvGraphicFramePr>
            <a:graphicFrameLocks noGrp="1"/>
          </p:cNvGraphicFramePr>
          <p:nvPr/>
        </p:nvGraphicFramePr>
        <p:xfrm>
          <a:off x="539750" y="1801257"/>
          <a:ext cx="11112490" cy="4230816"/>
        </p:xfrm>
        <a:graphic>
          <a:graphicData uri="http://schemas.openxmlformats.org/drawingml/2006/table">
            <a:tbl>
              <a:tblPr firstRow="1" bandRow="1"/>
              <a:tblGrid>
                <a:gridCol w="1016000">
                  <a:extLst>
                    <a:ext uri="{9D8B030D-6E8A-4147-A177-3AD203B41FA5}">
                      <a16:colId xmlns:a16="http://schemas.microsoft.com/office/drawing/2014/main" val="2084059475"/>
                    </a:ext>
                  </a:extLst>
                </a:gridCol>
                <a:gridCol w="1475883">
                  <a:extLst>
                    <a:ext uri="{9D8B030D-6E8A-4147-A177-3AD203B41FA5}">
                      <a16:colId xmlns:a16="http://schemas.microsoft.com/office/drawing/2014/main" val="983838815"/>
                    </a:ext>
                  </a:extLst>
                </a:gridCol>
                <a:gridCol w="2381250">
                  <a:extLst>
                    <a:ext uri="{9D8B030D-6E8A-4147-A177-3AD203B41FA5}">
                      <a16:colId xmlns:a16="http://schemas.microsoft.com/office/drawing/2014/main" val="573798180"/>
                    </a:ext>
                  </a:extLst>
                </a:gridCol>
                <a:gridCol w="1666873">
                  <a:extLst>
                    <a:ext uri="{9D8B030D-6E8A-4147-A177-3AD203B41FA5}">
                      <a16:colId xmlns:a16="http://schemas.microsoft.com/office/drawing/2014/main" val="3155728175"/>
                    </a:ext>
                  </a:extLst>
                </a:gridCol>
                <a:gridCol w="1799781">
                  <a:extLst>
                    <a:ext uri="{9D8B030D-6E8A-4147-A177-3AD203B41FA5}">
                      <a16:colId xmlns:a16="http://schemas.microsoft.com/office/drawing/2014/main" val="1812929117"/>
                    </a:ext>
                  </a:extLst>
                </a:gridCol>
                <a:gridCol w="2772703">
                  <a:extLst>
                    <a:ext uri="{9D8B030D-6E8A-4147-A177-3AD203B41FA5}">
                      <a16:colId xmlns:a16="http://schemas.microsoft.com/office/drawing/2014/main" val="3033410667"/>
                    </a:ext>
                  </a:extLst>
                </a:gridCol>
              </a:tblGrid>
              <a:tr h="370839">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pPr>
                      <a:r>
                        <a:rPr lang="en-US" sz="900" b="1">
                          <a:solidFill>
                            <a:srgbClr val="FFFFFF"/>
                          </a:solidFill>
                          <a:effectLst/>
                          <a:latin typeface="Arial"/>
                          <a:ea typeface="Arial Unicode MS"/>
                          <a:cs typeface="Times New Roman"/>
                        </a:rPr>
                        <a:t>Overall syndicate </a:t>
                      </a:r>
                      <a:r>
                        <a:rPr lang="en-US" sz="900" b="1" err="1">
                          <a:solidFill>
                            <a:srgbClr val="FFFFFF"/>
                          </a:solidFill>
                          <a:effectLst/>
                          <a:latin typeface="Arial"/>
                          <a:ea typeface="Arial Unicode MS"/>
                          <a:cs typeface="Times New Roman"/>
                        </a:rPr>
                        <a:t>categorisation</a:t>
                      </a:r>
                      <a:r>
                        <a:rPr lang="en-US" sz="900" b="1">
                          <a:solidFill>
                            <a:srgbClr val="FFFFFF"/>
                          </a:solidFill>
                          <a:effectLst/>
                          <a:latin typeface="Arial"/>
                          <a:ea typeface="Arial Unicode MS"/>
                          <a:cs typeface="Times New Roman"/>
                        </a:rPr>
                        <a:t> </a:t>
                      </a:r>
                      <a:r>
                        <a:rPr lang="en-US" sz="900">
                          <a:solidFill>
                            <a:srgbClr val="FFFFFF"/>
                          </a:solidFill>
                          <a:effectLst/>
                          <a:latin typeface="Arial"/>
                          <a:ea typeface="Arial Unicode MS"/>
                          <a:cs typeface="Times New Roman"/>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1E35BF"/>
                      </a:solidFill>
                      <a:prstDash val="solid"/>
                      <a:miter lim="800000"/>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1E35BF"/>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pPr>
                      <a:r>
                        <a:rPr lang="en-US" sz="900" b="1">
                          <a:solidFill>
                            <a:srgbClr val="FFFFFF"/>
                          </a:solidFill>
                          <a:effectLst/>
                          <a:latin typeface="Arial"/>
                          <a:ea typeface="Arial Unicode MS"/>
                          <a:cs typeface="Times New Roman"/>
                        </a:rPr>
                        <a:t>Unacceptable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717C7C"/>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tabLst>
                          <a:tab pos="3744595" algn="r"/>
                        </a:tabLst>
                      </a:pPr>
                      <a:r>
                        <a:rPr lang="en-US" sz="900" b="1">
                          <a:solidFill>
                            <a:srgbClr val="FFFFFF"/>
                          </a:solidFill>
                          <a:effectLst/>
                          <a:latin typeface="Arial"/>
                          <a:ea typeface="Arial Unicode MS"/>
                          <a:cs typeface="Times New Roman"/>
                        </a:rPr>
                        <a:t>Underperforming</a:t>
                      </a: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E60000"/>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tabLst>
                          <a:tab pos="3744595" algn="r"/>
                        </a:tabLst>
                      </a:pPr>
                      <a:r>
                        <a:rPr lang="en-US" sz="900" b="1">
                          <a:solidFill>
                            <a:srgbClr val="FFFFFF"/>
                          </a:solidFill>
                          <a:effectLst/>
                          <a:latin typeface="Arial"/>
                          <a:ea typeface="Arial Unicode MS"/>
                          <a:cs typeface="Times New Roman"/>
                        </a:rPr>
                        <a:t>Moderate</a:t>
                      </a: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FFC000"/>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tabLst>
                          <a:tab pos="3744595" algn="r"/>
                        </a:tabLst>
                      </a:pPr>
                      <a:r>
                        <a:rPr lang="en-US" sz="900" b="1">
                          <a:solidFill>
                            <a:srgbClr val="FFFFFF"/>
                          </a:solidFill>
                          <a:effectLst/>
                          <a:latin typeface="Arial"/>
                          <a:ea typeface="Arial Unicode MS"/>
                          <a:cs typeface="Times New Roman"/>
                        </a:rPr>
                        <a:t>Good</a:t>
                      </a: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92D050"/>
                    </a:solidFill>
                  </a:tcPr>
                </a:tc>
                <a:tc>
                  <a:txBody>
                    <a:bodyPr/>
                    <a:lstStyle>
                      <a:lvl1pPr marL="0" algn="l" defTabSz="914400" rtl="0" eaLnBrk="1" latinLnBrk="0" hangingPunct="1">
                        <a:defRPr sz="1800" b="1" kern="1200">
                          <a:solidFill>
                            <a:schemeClr val="bg1"/>
                          </a:solidFill>
                          <a:latin typeface="Arial"/>
                        </a:defRPr>
                      </a:lvl1pPr>
                      <a:lvl2pPr marL="457200" algn="l" defTabSz="914400" rtl="0" eaLnBrk="1" latinLnBrk="0" hangingPunct="1">
                        <a:defRPr sz="1800" b="1" kern="1200">
                          <a:solidFill>
                            <a:schemeClr val="bg1"/>
                          </a:solidFill>
                          <a:latin typeface="Arial"/>
                        </a:defRPr>
                      </a:lvl2pPr>
                      <a:lvl3pPr marL="914400" algn="l" defTabSz="914400" rtl="0" eaLnBrk="1" latinLnBrk="0" hangingPunct="1">
                        <a:defRPr sz="1800" b="1" kern="1200">
                          <a:solidFill>
                            <a:schemeClr val="bg1"/>
                          </a:solidFill>
                          <a:latin typeface="Arial"/>
                        </a:defRPr>
                      </a:lvl3pPr>
                      <a:lvl4pPr marL="1371600" algn="l" defTabSz="914400" rtl="0" eaLnBrk="1" latinLnBrk="0" hangingPunct="1">
                        <a:defRPr sz="1800" b="1" kern="1200">
                          <a:solidFill>
                            <a:schemeClr val="bg1"/>
                          </a:solidFill>
                          <a:latin typeface="Arial"/>
                        </a:defRPr>
                      </a:lvl4pPr>
                      <a:lvl5pPr marL="1828800" algn="l" defTabSz="914400" rtl="0" eaLnBrk="1" latinLnBrk="0" hangingPunct="1">
                        <a:defRPr sz="1800" b="1" kern="1200">
                          <a:solidFill>
                            <a:schemeClr val="bg1"/>
                          </a:solidFill>
                          <a:latin typeface="Arial"/>
                        </a:defRPr>
                      </a:lvl5pPr>
                      <a:lvl6pPr marL="2286000" algn="l" defTabSz="914400" rtl="0" eaLnBrk="1" latinLnBrk="0" hangingPunct="1">
                        <a:defRPr sz="1800" b="1" kern="1200">
                          <a:solidFill>
                            <a:schemeClr val="bg1"/>
                          </a:solidFill>
                          <a:latin typeface="Arial"/>
                        </a:defRPr>
                      </a:lvl6pPr>
                      <a:lvl7pPr marL="2743200" algn="l" defTabSz="914400" rtl="0" eaLnBrk="1" latinLnBrk="0" hangingPunct="1">
                        <a:defRPr sz="1800" b="1" kern="1200">
                          <a:solidFill>
                            <a:schemeClr val="bg1"/>
                          </a:solidFill>
                          <a:latin typeface="Arial"/>
                        </a:defRPr>
                      </a:lvl7pPr>
                      <a:lvl8pPr marL="3200400" algn="l" defTabSz="914400" rtl="0" eaLnBrk="1" latinLnBrk="0" hangingPunct="1">
                        <a:defRPr sz="1800" b="1" kern="1200">
                          <a:solidFill>
                            <a:schemeClr val="bg1"/>
                          </a:solidFill>
                          <a:latin typeface="Arial"/>
                        </a:defRPr>
                      </a:lvl8pPr>
                      <a:lvl9pPr marL="3657600" algn="l" defTabSz="914400" rtl="0" eaLnBrk="1" latinLnBrk="0" hangingPunct="1">
                        <a:defRPr sz="1800" b="1" kern="1200">
                          <a:solidFill>
                            <a:schemeClr val="bg1"/>
                          </a:solidFill>
                          <a:latin typeface="Arial"/>
                        </a:defRPr>
                      </a:lvl9pPr>
                    </a:lstStyle>
                    <a:p>
                      <a:pPr>
                        <a:lnSpc>
                          <a:spcPts val="1200"/>
                        </a:lnSpc>
                        <a:spcAft>
                          <a:spcPts val="600"/>
                        </a:spcAft>
                      </a:pPr>
                      <a:r>
                        <a:rPr lang="en-US" sz="900" b="1">
                          <a:solidFill>
                            <a:srgbClr val="FFFFFF"/>
                          </a:solidFill>
                          <a:effectLst/>
                          <a:latin typeface="Arial"/>
                          <a:ea typeface="Arial Unicode MS"/>
                          <a:cs typeface="Times New Roman"/>
                        </a:rPr>
                        <a:t>Outperforming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1E35BF"/>
                      </a:solidFill>
                      <a:prstDash val="solid"/>
                      <a:miter lim="800000"/>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1E35BF"/>
                    </a:solidFill>
                  </a:tcPr>
                </a:tc>
                <a:extLst>
                  <a:ext uri="{0D108BD9-81ED-4DB2-BD59-A6C34878D82A}">
                    <a16:rowId xmlns:a16="http://schemas.microsoft.com/office/drawing/2014/main" val="3623412552"/>
                  </a:ext>
                </a:extLst>
              </a:tr>
              <a:tr h="370840">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tabLst>
                          <a:tab pos="3744595" algn="r"/>
                        </a:tabLst>
                      </a:pPr>
                      <a:endParaRPr lang="en-GB" sz="900">
                        <a:effectLst/>
                        <a:highlight>
                          <a:srgbClr val="FFFF00"/>
                        </a:highligh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w="6350" cap="flat" cmpd="sng" algn="ctr">
                      <a:solidFill>
                        <a:srgbClr val="1E35BF"/>
                      </a:solidFill>
                      <a:prstDash val="solid"/>
                      <a:miter lim="800000"/>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pPr>
                      <a:r>
                        <a:rPr lang="en-US" sz="800" i="1" kern="1200">
                          <a:solidFill>
                            <a:srgbClr val="000000"/>
                          </a:solidFill>
                          <a:effectLst/>
                          <a:latin typeface="Arial"/>
                          <a:ea typeface="Arial Unicode MS"/>
                          <a:cs typeface="Arial"/>
                        </a:rPr>
                        <a:t>Capability and performance well below expectations </a:t>
                      </a:r>
                      <a:r>
                        <a:rPr lang="en-US" sz="800" b="0" i="0" u="none" strike="noStrike" kern="1200" noProof="0">
                          <a:effectLst/>
                        </a:rPr>
                        <a:t>with all avenues to remediate exhausted</a:t>
                      </a:r>
                      <a:endParaRPr lang="en-GB" sz="900">
                        <a:effectLst/>
                        <a:latin typeface="Arial"/>
                        <a:ea typeface="Times New Roman" panose="02020603050405020304" pitchFamily="18" charset="0"/>
                        <a:cs typeface="Arial"/>
                      </a:endParaRPr>
                    </a:p>
                    <a:p>
                      <a:pPr marL="342900" lvl="0" indent="-342900">
                        <a:lnSpc>
                          <a:spcPts val="1200"/>
                        </a:lnSpc>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Immediate action required</a:t>
                      </a:r>
                      <a:endParaRPr lang="en-GB" sz="900">
                        <a:effectLst/>
                        <a:latin typeface="Arial"/>
                        <a:ea typeface="Times New Roman" panose="02020603050405020304" pitchFamily="18" charset="0"/>
                        <a:cs typeface="Times New Roman"/>
                      </a:endParaRPr>
                    </a:p>
                    <a:p>
                      <a:pPr marL="342900" lvl="0" indent="-342900">
                        <a:lnSpc>
                          <a:spcPts val="1200"/>
                        </a:lnSpc>
                        <a:spcAft>
                          <a:spcPts val="600"/>
                        </a:spcAft>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Full range of Interventions used</a:t>
                      </a:r>
                      <a:endParaRPr lang="en-GB" sz="900">
                        <a:effectLst/>
                        <a:latin typeface="Arial"/>
                        <a:ea typeface="Times New Roman" panose="02020603050405020304" pitchFamily="18" charset="0"/>
                        <a:cs typeface="Times New Roman"/>
                      </a:endParaRPr>
                    </a:p>
                    <a:p>
                      <a:pPr>
                        <a:lnSpc>
                          <a:spcPts val="1200"/>
                        </a:lnSpc>
                        <a:spcAft>
                          <a:spcPts val="600"/>
                        </a:spcAft>
                        <a:tabLst>
                          <a:tab pos="3744595" algn="r"/>
                        </a:tabLst>
                      </a:pP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717C7C">
                        <a:lumMod val="40000"/>
                        <a:lumOff val="6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tabLst>
                          <a:tab pos="3744595" algn="r"/>
                        </a:tabLst>
                      </a:pPr>
                      <a:r>
                        <a:rPr lang="en-US" sz="800" i="1">
                          <a:solidFill>
                            <a:srgbClr val="000000"/>
                          </a:solidFill>
                          <a:effectLst/>
                          <a:latin typeface="Arial"/>
                          <a:ea typeface="Arial Unicode MS"/>
                          <a:cs typeface="Times New Roman"/>
                        </a:rPr>
                        <a:t>Capability and performance below expectations</a:t>
                      </a:r>
                      <a:endParaRPr lang="en-GB" sz="900">
                        <a:effectLst/>
                        <a:latin typeface="Arial"/>
                        <a:ea typeface="Times New Roman" panose="02020603050405020304" pitchFamily="18" charset="0"/>
                        <a:cs typeface="Times New Roman"/>
                      </a:endParaRPr>
                    </a:p>
                    <a:p>
                      <a:pPr marL="342900" lvl="0" indent="-342900">
                        <a:lnSpc>
                          <a:spcPts val="1200"/>
                        </a:lnSpc>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Robust intervention taken</a:t>
                      </a:r>
                      <a:endParaRPr lang="en-GB" sz="900">
                        <a:effectLst/>
                        <a:latin typeface="Arial"/>
                        <a:ea typeface="Times New Roman" panose="02020603050405020304" pitchFamily="18" charset="0"/>
                        <a:cs typeface="Times New Roman"/>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800" i="1">
                          <a:solidFill>
                            <a:srgbClr val="000000"/>
                          </a:solidFill>
                          <a:effectLst/>
                          <a:latin typeface="Arial"/>
                          <a:ea typeface="Times New Roman" panose="02020603050405020304" pitchFamily="18" charset="0"/>
                          <a:cs typeface="Times New Roman"/>
                        </a:rPr>
                        <a:t>Rapid remediation with close monitoring and escalation</a:t>
                      </a: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E6000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tabLst>
                          <a:tab pos="3744595" algn="r"/>
                        </a:tabLst>
                      </a:pPr>
                      <a:r>
                        <a:rPr lang="en-US" sz="800" i="1" kern="1200">
                          <a:solidFill>
                            <a:srgbClr val="000000"/>
                          </a:solidFill>
                          <a:effectLst/>
                          <a:latin typeface="Arial"/>
                          <a:ea typeface="Arial Unicode MS"/>
                          <a:cs typeface="Arial"/>
                        </a:rPr>
                        <a:t>Capability and performance marginally below expectations</a:t>
                      </a:r>
                      <a:endParaRPr lang="en-GB" sz="900">
                        <a:effectLst/>
                        <a:latin typeface="Arial"/>
                        <a:ea typeface="Times New Roman" panose="02020603050405020304" pitchFamily="18" charset="0"/>
                        <a:cs typeface="Arial"/>
                      </a:endParaRPr>
                    </a:p>
                    <a:p>
                      <a:pPr marL="342900" lvl="0" indent="-342900">
                        <a:lnSpc>
                          <a:spcPts val="1200"/>
                        </a:lnSpc>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Arial"/>
                        </a:rPr>
                        <a:t>Targeted oversight into higher risk areas</a:t>
                      </a:r>
                      <a:endParaRPr lang="en-GB" sz="900">
                        <a:effectLst/>
                        <a:latin typeface="Arial"/>
                        <a:ea typeface="Times New Roman" panose="02020603050405020304" pitchFamily="18" charset="0"/>
                        <a:cs typeface="Arial"/>
                      </a:endParaRPr>
                    </a:p>
                    <a:p>
                      <a:pPr marL="342900" lvl="0" indent="-342900">
                        <a:lnSpc>
                          <a:spcPts val="1200"/>
                        </a:lnSpc>
                        <a:spcAft>
                          <a:spcPts val="600"/>
                        </a:spcAft>
                        <a:buFont typeface="Symbol" panose="05050102010706020507" pitchFamily="18" charset="2"/>
                        <a:buChar char=""/>
                      </a:pPr>
                      <a:r>
                        <a:rPr lang="en-US" sz="800" i="1">
                          <a:solidFill>
                            <a:srgbClr val="000000"/>
                          </a:solidFill>
                          <a:effectLst/>
                          <a:latin typeface="Arial"/>
                          <a:ea typeface="Times New Roman" panose="02020603050405020304" pitchFamily="18" charset="0"/>
                          <a:cs typeface="Arial"/>
                        </a:rPr>
                        <a:t>Moderate Interventions in place</a:t>
                      </a:r>
                      <a:r>
                        <a:rPr lang="en-US" sz="800">
                          <a:solidFill>
                            <a:srgbClr val="000000"/>
                          </a:solidFill>
                          <a:effectLst/>
                          <a:latin typeface="Arial"/>
                          <a:ea typeface="Times New Roman" panose="02020603050405020304" pitchFamily="18" charset="0"/>
                          <a:cs typeface="Arial"/>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FF5A00">
                        <a:lumMod val="20000"/>
                        <a:lumOff val="80000"/>
                      </a:srgbClr>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tabLst>
                          <a:tab pos="3744595" algn="r"/>
                        </a:tabLst>
                      </a:pPr>
                      <a:r>
                        <a:rPr lang="en-US" sz="800" i="1" kern="1200">
                          <a:solidFill>
                            <a:srgbClr val="000000"/>
                          </a:solidFill>
                          <a:effectLst/>
                          <a:latin typeface="Arial"/>
                          <a:ea typeface="Arial Unicode MS"/>
                          <a:cs typeface="Arial"/>
                        </a:rPr>
                        <a:t>Capability and performance in line with expectations</a:t>
                      </a:r>
                      <a:endParaRPr lang="en-GB" sz="900">
                        <a:effectLst/>
                        <a:latin typeface="Arial"/>
                        <a:ea typeface="Times New Roman" panose="02020603050405020304" pitchFamily="18" charset="0"/>
                        <a:cs typeface="Arial"/>
                      </a:endParaRPr>
                    </a:p>
                    <a:p>
                      <a:pPr marL="342900" lvl="0" indent="-342900">
                        <a:lnSpc>
                          <a:spcPts val="1200"/>
                        </a:lnSpc>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Targeted monitoring / oversight</a:t>
                      </a:r>
                      <a:endParaRPr lang="en-GB" sz="900">
                        <a:effectLst/>
                        <a:latin typeface="Arial"/>
                        <a:ea typeface="Times New Roman" panose="02020603050405020304" pitchFamily="18" charset="0"/>
                        <a:cs typeface="Times New Roman"/>
                      </a:endParaRPr>
                    </a:p>
                    <a:p>
                      <a:pPr marL="342900" lvl="0" indent="-342900">
                        <a:lnSpc>
                          <a:spcPts val="1200"/>
                        </a:lnSpc>
                        <a:spcAft>
                          <a:spcPts val="600"/>
                        </a:spcAft>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Minimal intervention</a:t>
                      </a: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CCFFCC"/>
                    </a:solid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a:lnSpc>
                          <a:spcPts val="1200"/>
                        </a:lnSpc>
                        <a:spcAft>
                          <a:spcPts val="600"/>
                        </a:spcAft>
                      </a:pPr>
                      <a:r>
                        <a:rPr lang="en-US" sz="800" i="1" kern="1200">
                          <a:solidFill>
                            <a:srgbClr val="000000"/>
                          </a:solidFill>
                          <a:effectLst/>
                          <a:latin typeface="Arial"/>
                          <a:ea typeface="Arial Unicode MS"/>
                          <a:cs typeface="Arial"/>
                        </a:rPr>
                        <a:t>Capability in line with expectations and supported by Best in class performance</a:t>
                      </a:r>
                      <a:r>
                        <a:rPr lang="en-US" sz="800" i="1">
                          <a:solidFill>
                            <a:srgbClr val="FF0000"/>
                          </a:solidFill>
                          <a:effectLst/>
                          <a:latin typeface="Arial"/>
                          <a:ea typeface="Arial Unicode MS"/>
                          <a:cs typeface="Arial"/>
                        </a:rPr>
                        <a: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p>
                      <a:pPr marL="342900" lvl="0" indent="-342900">
                        <a:lnSpc>
                          <a:spcPts val="1200"/>
                        </a:lnSpc>
                        <a:buFont typeface="Symbol" panose="05050102010706020507" pitchFamily="18" charset="2"/>
                        <a:buChar char=""/>
                        <a:tabLst>
                          <a:tab pos="3744595" algn="r"/>
                        </a:tabLst>
                      </a:pPr>
                      <a:r>
                        <a:rPr lang="en-US" sz="800" i="1">
                          <a:solidFill>
                            <a:srgbClr val="000000"/>
                          </a:solidFill>
                          <a:effectLst/>
                          <a:latin typeface="Arial"/>
                          <a:ea typeface="Times New Roman" panose="02020603050405020304" pitchFamily="18" charset="0"/>
                          <a:cs typeface="Times New Roman"/>
                        </a:rPr>
                        <a:t>Highly targeted / reduced oversight</a:t>
                      </a:r>
                      <a:endParaRPr lang="en-GB" sz="900">
                        <a:effectLst/>
                        <a:latin typeface="Arial"/>
                        <a:ea typeface="Times New Roman" panose="02020603050405020304" pitchFamily="18" charset="0"/>
                        <a:cs typeface="Times New Roman"/>
                      </a:endParaRPr>
                    </a:p>
                    <a:p>
                      <a:pPr marL="342900" lvl="0" indent="-342900">
                        <a:lnSpc>
                          <a:spcPts val="1200"/>
                        </a:lnSpc>
                        <a:spcAft>
                          <a:spcPts val="600"/>
                        </a:spcAft>
                        <a:buFont typeface="Symbol" panose="05050102010706020507" pitchFamily="18" charset="2"/>
                        <a:buChar char=""/>
                      </a:pPr>
                      <a:r>
                        <a:rPr lang="en-US" sz="800" i="1">
                          <a:solidFill>
                            <a:srgbClr val="000000"/>
                          </a:solidFill>
                          <a:effectLst/>
                          <a:latin typeface="Arial"/>
                          <a:ea typeface="Times New Roman" panose="02020603050405020304" pitchFamily="18" charset="0"/>
                          <a:cs typeface="Times New Roman"/>
                        </a:rPr>
                        <a:t>Interventions by exception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w="6350" cap="flat" cmpd="sng" algn="ctr">
                      <a:solidFill>
                        <a:srgbClr val="1E35BF"/>
                      </a:solidFill>
                      <a:prstDash val="solid"/>
                      <a:miter lim="800000"/>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solidFill>
                      <a:srgbClr val="1E35BF">
                        <a:lumMod val="20000"/>
                        <a:lumOff val="80000"/>
                      </a:srgbClr>
                    </a:solidFill>
                  </a:tcPr>
                </a:tc>
                <a:extLst>
                  <a:ext uri="{0D108BD9-81ED-4DB2-BD59-A6C34878D82A}">
                    <a16:rowId xmlns:a16="http://schemas.microsoft.com/office/drawing/2014/main" val="2713691527"/>
                  </a:ext>
                </a:extLst>
              </a:tr>
              <a:tr h="228831">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71755" marR="71755" algn="ctr">
                        <a:lnSpc>
                          <a:spcPts val="1200"/>
                        </a:lnSpc>
                        <a:spcAft>
                          <a:spcPts val="600"/>
                        </a:spcAft>
                        <a:tabLst>
                          <a:tab pos="3744595" algn="r"/>
                        </a:tabLst>
                      </a:pPr>
                      <a:r>
                        <a:rPr lang="en-US" sz="900" b="1">
                          <a:effectLst/>
                          <a:latin typeface="Arial"/>
                          <a:ea typeface="Arial Unicode MS"/>
                          <a:cs typeface="Times New Roman"/>
                        </a:rPr>
                        <a:t>Overall Interventions</a:t>
                      </a:r>
                      <a:endParaRPr lang="en-GB" sz="900">
                        <a:effectLst/>
                        <a:latin typeface="Arial"/>
                        <a:ea typeface="Times New Roman" panose="02020603050405020304" pitchFamily="18" charset="0"/>
                        <a:cs typeface="Times New Roman"/>
                      </a:endParaRPr>
                    </a:p>
                    <a:p>
                      <a:pPr algn="ctr">
                        <a:lnSpc>
                          <a:spcPts val="1200"/>
                        </a:lnSpc>
                        <a:spcAft>
                          <a:spcPts val="600"/>
                        </a:spcAft>
                        <a:tabLst>
                          <a:tab pos="3744595" algn="r"/>
                        </a:tabLst>
                      </a:pPr>
                      <a:endParaRPr lang="en-GB" sz="900">
                        <a:effectLst/>
                        <a:latin typeface="Arial"/>
                        <a:ea typeface="Times New Roman" panose="02020603050405020304" pitchFamily="18" charset="0"/>
                        <a:cs typeface="Times New Roman"/>
                      </a:endParaRPr>
                    </a:p>
                  </a:txBody>
                  <a:tcPr marL="68580" marR="68580" marT="0" marB="0" vert="vert270" anchor="b">
                    <a:lnL w="6350" cap="flat" cmpd="sng" algn="ctr">
                      <a:solidFill>
                        <a:srgbClr val="1E35BF"/>
                      </a:solidFill>
                      <a:prstDash val="solid"/>
                      <a:miter lim="800000"/>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nSpc>
                          <a:spcPts val="1200"/>
                        </a:lnSpc>
                        <a:spcAft>
                          <a:spcPts val="600"/>
                        </a:spcAft>
                        <a:buFont typeface="Symbol" panose="05050102010706020507" pitchFamily="18" charset="2"/>
                        <a:buChar char=""/>
                        <a:tabLst>
                          <a:tab pos="3744595" algn="r"/>
                        </a:tabLst>
                      </a:pPr>
                      <a:r>
                        <a:rPr lang="en-US" sz="900">
                          <a:effectLst/>
                          <a:latin typeface="Arial"/>
                          <a:ea typeface="Arial Unicode MS"/>
                          <a:cs typeface="Times New Roman"/>
                        </a:rPr>
                        <a:t>Execute approved run off plan</a:t>
                      </a:r>
                    </a:p>
                    <a:p>
                      <a:pPr marL="342900" lvl="0" indent="-342900">
                        <a:lnSpc>
                          <a:spcPts val="1200"/>
                        </a:lnSpc>
                        <a:spcAft>
                          <a:spcPts val="600"/>
                        </a:spcAft>
                        <a:buFont typeface="Symbol" panose="05050102010706020507" pitchFamily="18" charset="2"/>
                        <a:buChar char=""/>
                      </a:pPr>
                      <a:r>
                        <a:rPr lang="en-US" sz="900">
                          <a:effectLst/>
                          <a:latin typeface="Arial"/>
                          <a:ea typeface="Times New Roman" panose="02020603050405020304" pitchFamily="18" charset="0"/>
                          <a:cs typeface="Times New Roman"/>
                        </a:rPr>
                        <a:t>Appoint new Managing Agent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p>
                      <a:pPr marL="24130">
                        <a:lnSpc>
                          <a:spcPts val="1200"/>
                        </a:lnSpc>
                        <a:spcAft>
                          <a:spcPts val="600"/>
                        </a:spcAft>
                        <a:tabLst>
                          <a:tab pos="3744595" algn="r"/>
                        </a:tabLst>
                      </a:pPr>
                      <a:endParaRPr lang="en-GB" sz="900">
                        <a:effectLst/>
                        <a:latin typeface="Arial"/>
                        <a:ea typeface="Times New Roman" panose="02020603050405020304" pitchFamily="18" charset="0"/>
                        <a:cs typeface="Times New Roman"/>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Arial Unicode MS"/>
                          <a:cs typeface="Times New Roman"/>
                        </a:rPr>
                        <a:t>Instruct independent reviews </a:t>
                      </a:r>
                      <a:endParaRPr lang="en-US" sz="900">
                        <a:effectLst/>
                        <a:latin typeface="Arial" panose="020B0604020202020204" pitchFamily="34" charset="0"/>
                        <a:ea typeface="Arial Unicode MS"/>
                        <a:cs typeface="Times New Roman" panose="02020603050405020304" pitchFamily="18" charset="0"/>
                      </a:endParaRP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Arial Unicode MS"/>
                          <a:cs typeface="Times New Roman"/>
                        </a:rPr>
                        <a:t>Remediation plan in place, with senior management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Arial" panose="020B0604020202020204" pitchFamily="34" charset="0"/>
                          <a:cs typeface="Arial"/>
                        </a:rPr>
                        <a:t>Quarterly check-in with Board on progress against remediation plan </a:t>
                      </a: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i="0">
                          <a:solidFill>
                            <a:srgbClr val="000000"/>
                          </a:solidFill>
                          <a:effectLst/>
                          <a:latin typeface="Arial"/>
                          <a:ea typeface="Times New Roman" panose="02020603050405020304" pitchFamily="18" charset="0"/>
                          <a:cs typeface="Times New Roman"/>
                        </a:rPr>
                        <a:t>Regulators notified </a:t>
                      </a:r>
                      <a:endParaRPr lang="en-US" sz="900" i="0">
                        <a:effectLst/>
                        <a:latin typeface="Arial" panose="020B0604020202020204" pitchFamily="34" charset="0"/>
                        <a:ea typeface="Arial Unicode MS"/>
                        <a:cs typeface="Times New Roman" panose="02020603050405020304" pitchFamily="18" charset="0"/>
                      </a:endParaRP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Arial Unicode MS"/>
                          <a:cs typeface="Times New Roman"/>
                        </a:rPr>
                        <a:t>Restrict development, subject to completion of remedial actions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a:effectLst/>
                          <a:latin typeface="Arial"/>
                          <a:ea typeface="Arial Unicode MS"/>
                          <a:cs typeface="Times New Roman"/>
                        </a:rPr>
                        <a:t>Increased frequency of Principles attestations</a:t>
                      </a:r>
                      <a:endParaRPr lang="en-GB" sz="900">
                        <a:effectLst/>
                        <a:latin typeface="Arial"/>
                        <a:ea typeface="Times New Roman" panose="02020603050405020304" pitchFamily="18" charset="0"/>
                        <a:cs typeface="Times New Roman"/>
                      </a:endParaRPr>
                    </a:p>
                    <a:p>
                      <a:pPr marL="342900" lvl="0" indent="-342900">
                        <a:lnSpc>
                          <a:spcPts val="1200"/>
                        </a:lnSpc>
                        <a:buFont typeface="Symbol" panose="05050102010706020507" pitchFamily="18" charset="2"/>
                        <a:buChar char=""/>
                        <a:tabLst>
                          <a:tab pos="3744595" algn="r"/>
                        </a:tabLst>
                      </a:pPr>
                      <a:r>
                        <a:rPr lang="en-US" sz="900">
                          <a:effectLst/>
                          <a:latin typeface="Arial"/>
                          <a:ea typeface="Arial" panose="020B0604020202020204" pitchFamily="34" charset="0"/>
                          <a:cs typeface="Arial"/>
                        </a:rPr>
                        <a:t>Increased reporting and escalation to governance Committees</a:t>
                      </a:r>
                      <a:r>
                        <a:rPr lang="en-US" sz="900">
                          <a:effectLst/>
                          <a:latin typeface="Arial"/>
                          <a:ea typeface="Arial Unicode MS"/>
                          <a:cs typeface="Times New Roman"/>
                        </a:rPr>
                        <a:t> </a:t>
                      </a:r>
                    </a:p>
                    <a:p>
                      <a:pPr marL="342900" lvl="0" indent="-342900">
                        <a:lnSpc>
                          <a:spcPts val="1200"/>
                        </a:lnSpc>
                        <a:buFont typeface="Symbol" panose="05050102010706020507" pitchFamily="18" charset="2"/>
                        <a:buChar char=""/>
                      </a:pPr>
                      <a:r>
                        <a:rPr lang="en-US" sz="900">
                          <a:effectLst/>
                          <a:latin typeface="Arial"/>
                          <a:ea typeface="Times New Roman" panose="02020603050405020304" pitchFamily="18" charset="0"/>
                          <a:cs typeface="Times New Roman"/>
                        </a:rPr>
                        <a:t>Contingent run-off plan in place </a:t>
                      </a: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lvl="0" indent="-342900">
                        <a:lnSpc>
                          <a:spcPts val="1200"/>
                        </a:lnSpc>
                        <a:buFont typeface="Symbol" panose="05050102010706020507" pitchFamily="18" charset="2"/>
                        <a:buChar char=""/>
                      </a:pPr>
                      <a:r>
                        <a:rPr lang="en-US" sz="900">
                          <a:effectLst/>
                          <a:latin typeface="Arial"/>
                          <a:ea typeface="Times New Roman" panose="02020603050405020304" pitchFamily="18" charset="0"/>
                          <a:cs typeface="Times New Roman"/>
                        </a:rPr>
                        <a:t>Increased Account Manager and ELG engagement to ensure higher risk areas being remediated  </a:t>
                      </a:r>
                      <a:endParaRPr lang="en-US" sz="900">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Times New Roman" panose="02020603050405020304" pitchFamily="18" charset="0"/>
                          <a:cs typeface="Times New Roman"/>
                        </a:rPr>
                        <a:t>Development only supported in areas where justified </a:t>
                      </a: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a:effectLst/>
                          <a:latin typeface="Arial"/>
                          <a:ea typeface="Times New Roman" panose="02020603050405020304" pitchFamily="18" charset="0"/>
                          <a:cs typeface="Times New Roman"/>
                        </a:rPr>
                        <a:t>New syndicates not supported until higher risk areas remediated </a:t>
                      </a:r>
                    </a:p>
                    <a:p>
                      <a:pPr marL="0" lvl="0" indent="0">
                        <a:lnSpc>
                          <a:spcPts val="1200"/>
                        </a:lnSpc>
                        <a:buFont typeface="Symbol" panose="05050102010706020507" pitchFamily="18" charset="2"/>
                        <a:buNone/>
                        <a:tabLst>
                          <a:tab pos="3744595" algn="r"/>
                        </a:tabLst>
                      </a:pPr>
                      <a:endParaRPr lang="en-GB" sz="900">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kern="1200">
                          <a:solidFill>
                            <a:schemeClr val="tx1"/>
                          </a:solidFill>
                          <a:effectLst/>
                          <a:latin typeface="Arial"/>
                          <a:ea typeface="Arial Unicode MS"/>
                          <a:cs typeface="Times New Roman"/>
                        </a:rPr>
                        <a:t>Option for file and use plan if demonstrated to be Logical, Realistic and Achievable </a:t>
                      </a:r>
                      <a:endParaRPr lang="en-US" sz="9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Times New Roman" panose="02020603050405020304" pitchFamily="18" charset="0"/>
                          <a:cs typeface="Times New Roman"/>
                        </a:rPr>
                        <a:t>Proactive Development support and Account Management</a:t>
                      </a:r>
                      <a:r>
                        <a:rPr lang="en-US" sz="900" kern="1200">
                          <a:solidFill>
                            <a:schemeClr val="tx1"/>
                          </a:solidFill>
                          <a:effectLst/>
                          <a:latin typeface="Arial"/>
                          <a:ea typeface="Arial Unicode MS"/>
                          <a:cs typeface="Times New Roman"/>
                        </a:rPr>
                        <a:t>, including supporting establishing new syndicates/SPA/SIAB</a:t>
                      </a: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kern="1200">
                          <a:solidFill>
                            <a:schemeClr val="tx1"/>
                          </a:solidFill>
                          <a:effectLst/>
                          <a:latin typeface="Arial"/>
                          <a:ea typeface="Times New Roman" panose="02020603050405020304" pitchFamily="18" charset="0"/>
                          <a:cs typeface="Times New Roman"/>
                        </a:rPr>
                        <a:t>Engagement more weighted towards development than oversight </a:t>
                      </a:r>
                      <a:endParaRPr lang="en-GB" sz="9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endParaRPr lang="en-GB" sz="9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txBody>
                  <a:tcPr marL="68580" marR="68580" marT="0" marB="0">
                    <a:lnL>
                      <a:noFill/>
                    </a:lnL>
                    <a:lnR>
                      <a:noFill/>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tc>
                  <a:txBody>
                    <a:bodyPr/>
                    <a:lstStyle>
                      <a:lvl1pPr marL="0" algn="l" defTabSz="914400" rtl="0" eaLnBrk="1" latinLnBrk="0" hangingPunct="1">
                        <a:defRPr sz="1800" kern="1200">
                          <a:solidFill>
                            <a:schemeClr val="tx1"/>
                          </a:solidFill>
                          <a:latin typeface="Arial"/>
                        </a:defRPr>
                      </a:lvl1pPr>
                      <a:lvl2pPr marL="457200" algn="l" defTabSz="914400" rtl="0" eaLnBrk="1" latinLnBrk="0" hangingPunct="1">
                        <a:defRPr sz="1800" kern="1200">
                          <a:solidFill>
                            <a:schemeClr val="tx1"/>
                          </a:solidFill>
                          <a:latin typeface="Arial"/>
                        </a:defRPr>
                      </a:lvl2pPr>
                      <a:lvl3pPr marL="914400" algn="l" defTabSz="914400" rtl="0" eaLnBrk="1" latinLnBrk="0" hangingPunct="1">
                        <a:defRPr sz="1800" kern="1200">
                          <a:solidFill>
                            <a:schemeClr val="tx1"/>
                          </a:solidFill>
                          <a:latin typeface="Arial"/>
                        </a:defRPr>
                      </a:lvl3pPr>
                      <a:lvl4pPr marL="1371600" algn="l" defTabSz="914400" rtl="0" eaLnBrk="1" latinLnBrk="0" hangingPunct="1">
                        <a:defRPr sz="1800" kern="1200">
                          <a:solidFill>
                            <a:schemeClr val="tx1"/>
                          </a:solidFill>
                          <a:latin typeface="Arial"/>
                        </a:defRPr>
                      </a:lvl4pPr>
                      <a:lvl5pPr marL="1828800" algn="l" defTabSz="914400" rtl="0" eaLnBrk="1" latinLnBrk="0" hangingPunct="1">
                        <a:defRPr sz="1800" kern="1200">
                          <a:solidFill>
                            <a:schemeClr val="tx1"/>
                          </a:solidFill>
                          <a:latin typeface="Arial"/>
                        </a:defRPr>
                      </a:lvl5pPr>
                      <a:lvl6pPr marL="2286000" algn="l" defTabSz="914400" rtl="0" eaLnBrk="1" latinLnBrk="0" hangingPunct="1">
                        <a:defRPr sz="1800" kern="1200">
                          <a:solidFill>
                            <a:schemeClr val="tx1"/>
                          </a:solidFill>
                          <a:latin typeface="Arial"/>
                        </a:defRPr>
                      </a:lvl6pPr>
                      <a:lvl7pPr marL="2743200" algn="l" defTabSz="914400" rtl="0" eaLnBrk="1" latinLnBrk="0" hangingPunct="1">
                        <a:defRPr sz="1800" kern="1200">
                          <a:solidFill>
                            <a:schemeClr val="tx1"/>
                          </a:solidFill>
                          <a:latin typeface="Arial"/>
                        </a:defRPr>
                      </a:lvl7pPr>
                      <a:lvl8pPr marL="3200400" algn="l" defTabSz="914400" rtl="0" eaLnBrk="1" latinLnBrk="0" hangingPunct="1">
                        <a:defRPr sz="1800" kern="1200">
                          <a:solidFill>
                            <a:schemeClr val="tx1"/>
                          </a:solidFill>
                          <a:latin typeface="Arial"/>
                        </a:defRPr>
                      </a:lvl8pPr>
                      <a:lvl9pPr marL="3657600" algn="l" defTabSz="914400" rtl="0" eaLnBrk="1" latinLnBrk="0" hangingPunct="1">
                        <a:defRPr sz="1800" kern="1200">
                          <a:solidFill>
                            <a:schemeClr val="tx1"/>
                          </a:solidFill>
                          <a:latin typeface="Arial"/>
                        </a:defRPr>
                      </a:lvl9pPr>
                    </a:lstStyle>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kern="1200">
                          <a:solidFill>
                            <a:schemeClr val="tx1"/>
                          </a:solidFill>
                          <a:effectLst/>
                          <a:latin typeface="Arial"/>
                          <a:ea typeface="Times New Roman" panose="02020603050405020304" pitchFamily="18" charset="0"/>
                          <a:cs typeface="Times New Roman"/>
                        </a:rPr>
                        <a:t>File and Use business plans (subject to safeguards) </a:t>
                      </a:r>
                      <a:endParaRPr lang="en-US" sz="900" kern="1200">
                        <a:solidFill>
                          <a:schemeClr val="tx1"/>
                        </a:solidFill>
                        <a:effectLst/>
                        <a:latin typeface="Arial" panose="020B0604020202020204" pitchFamily="34" charset="0"/>
                        <a:ea typeface="Times New Roman" panose="02020603050405020304" pitchFamily="18" charset="0"/>
                        <a:cs typeface="Times New Roman" panose="02020603050405020304" pitchFamily="18" charset="0"/>
                      </a:endParaRP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Times New Roman" panose="02020603050405020304" pitchFamily="18" charset="0"/>
                          <a:cs typeface="Times New Roman"/>
                        </a:rPr>
                        <a:t>Light capital reviews (subject to safeguards)</a:t>
                      </a: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Arial Unicode MS"/>
                          <a:cs typeface="Times New Roman"/>
                        </a:rPr>
                        <a:t>No New Syndicate Load applied</a:t>
                      </a: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Times New Roman" panose="02020603050405020304" pitchFamily="18" charset="0"/>
                          <a:cs typeface="Times New Roman"/>
                        </a:rPr>
                        <a:t>Proactive Development support and Account Management</a:t>
                      </a:r>
                      <a:r>
                        <a:rPr lang="en-US" sz="900" kern="1200">
                          <a:solidFill>
                            <a:schemeClr val="tx1"/>
                          </a:solidFill>
                          <a:effectLst/>
                          <a:latin typeface="Arial"/>
                          <a:ea typeface="Arial Unicode MS"/>
                          <a:cs typeface="Times New Roman"/>
                        </a:rPr>
                        <a:t>, including supporting establishing new syndicates/SPA/SIAB</a:t>
                      </a: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Times New Roman" panose="02020603050405020304" pitchFamily="18" charset="0"/>
                          <a:cs typeface="Times New Roman"/>
                        </a:rPr>
                        <a:t>Cat Risk Appetite “Flex” permitted – more generous </a:t>
                      </a:r>
                      <a:r>
                        <a:rPr lang="en-US" sz="900" kern="1200" err="1">
                          <a:solidFill>
                            <a:schemeClr val="tx1"/>
                          </a:solidFill>
                          <a:effectLst/>
                          <a:latin typeface="Arial"/>
                          <a:ea typeface="Times New Roman" panose="02020603050405020304" pitchFamily="18" charset="0"/>
                          <a:cs typeface="Times New Roman"/>
                        </a:rPr>
                        <a:t>capitalisation</a:t>
                      </a:r>
                      <a:r>
                        <a:rPr lang="en-US" sz="900" kern="1200">
                          <a:solidFill>
                            <a:schemeClr val="tx1"/>
                          </a:solidFill>
                          <a:effectLst/>
                          <a:latin typeface="Arial"/>
                          <a:ea typeface="Times New Roman" panose="02020603050405020304" pitchFamily="18" charset="0"/>
                          <a:cs typeface="Times New Roman"/>
                        </a:rPr>
                        <a:t> rates in terms of any LCM5 CRA year-on-year growth</a:t>
                      </a: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Times New Roman" panose="02020603050405020304" pitchFamily="18" charset="0"/>
                          <a:cs typeface="Times New Roman"/>
                        </a:rPr>
                        <a:t>Reduced involvement in thematic review except where best practice view is desired</a:t>
                      </a:r>
                      <a:endParaRPr lang="en-GB" sz="900" kern="1200">
                        <a:solidFill>
                          <a:schemeClr val="tx1"/>
                        </a:solidFill>
                        <a:effectLst/>
                        <a:latin typeface="Arial"/>
                        <a:ea typeface="Times New Roman" panose="02020603050405020304" pitchFamily="18" charset="0"/>
                        <a:cs typeface="Times New Roman"/>
                      </a:endParaRPr>
                    </a:p>
                    <a:p>
                      <a:pPr marL="342900" marR="0" lvl="0" indent="-342900" algn="l" rtl="0" eaLnBrk="1" fontAlgn="auto" latinLnBrk="0" hangingPunct="1">
                        <a:lnSpc>
                          <a:spcPts val="1200"/>
                        </a:lnSpc>
                        <a:spcBef>
                          <a:spcPts val="0"/>
                        </a:spcBef>
                        <a:spcAft>
                          <a:spcPts val="0"/>
                        </a:spcAft>
                        <a:buClrTx/>
                        <a:buSzTx/>
                        <a:buFont typeface="Symbol" panose="05050102010706020507" pitchFamily="18" charset="2"/>
                        <a:buChar char=""/>
                      </a:pPr>
                      <a:r>
                        <a:rPr lang="en-US" sz="900" kern="1200">
                          <a:solidFill>
                            <a:schemeClr val="tx1"/>
                          </a:solidFill>
                          <a:effectLst/>
                          <a:latin typeface="Arial"/>
                          <a:ea typeface="Times New Roman" panose="02020603050405020304" pitchFamily="18" charset="0"/>
                          <a:cs typeface="Times New Roman"/>
                        </a:rPr>
                        <a:t>Inclusion of managing agents in key working groups which shape the market </a:t>
                      </a:r>
                    </a:p>
                    <a:p>
                      <a:pPr marL="342900" marR="0" lvl="0" indent="-342900" algn="l" defTabSz="914400" rtl="0" eaLnBrk="1" fontAlgn="auto" latinLnBrk="0" hangingPunct="1">
                        <a:lnSpc>
                          <a:spcPts val="1200"/>
                        </a:lnSpc>
                        <a:spcBef>
                          <a:spcPts val="0"/>
                        </a:spcBef>
                        <a:spcAft>
                          <a:spcPts val="0"/>
                        </a:spcAft>
                        <a:buClrTx/>
                        <a:buSzTx/>
                        <a:buFont typeface="Symbol" panose="05050102010706020507" pitchFamily="18" charset="2"/>
                        <a:buChar char=""/>
                        <a:tabLst>
                          <a:tab pos="3744595" algn="r"/>
                        </a:tabLst>
                        <a:defRPr/>
                      </a:pPr>
                      <a:r>
                        <a:rPr lang="en-US" sz="900" kern="1200">
                          <a:solidFill>
                            <a:schemeClr val="tx1"/>
                          </a:solidFill>
                          <a:effectLst/>
                          <a:latin typeface="Arial"/>
                          <a:ea typeface="Arial Unicode MS"/>
                          <a:cs typeface="Times New Roman"/>
                        </a:rPr>
                        <a:t>Promote in external campaigns</a:t>
                      </a:r>
                    </a:p>
                  </a:txBody>
                  <a:tcPr marL="68580" marR="68580" marT="0" marB="0">
                    <a:lnL>
                      <a:noFill/>
                    </a:lnL>
                    <a:lnR w="6350" cap="flat" cmpd="sng" algn="ctr">
                      <a:solidFill>
                        <a:srgbClr val="1E35BF"/>
                      </a:solidFill>
                      <a:prstDash val="solid"/>
                      <a:miter lim="800000"/>
                    </a:lnR>
                    <a:lnT w="6350" cap="flat" cmpd="sng" algn="ctr">
                      <a:solidFill>
                        <a:srgbClr val="1E35BF"/>
                      </a:solidFill>
                      <a:prstDash val="solid"/>
                      <a:miter lim="800000"/>
                    </a:lnT>
                    <a:lnB w="6350" cap="flat" cmpd="sng" algn="ctr">
                      <a:solidFill>
                        <a:srgbClr val="1E35BF"/>
                      </a:solidFill>
                      <a:prstDash val="solid"/>
                      <a:miter lim="800000"/>
                    </a:lnB>
                    <a:lnTlToBr w="12700" cmpd="sng">
                      <a:noFill/>
                      <a:prstDash val="solid"/>
                    </a:lnTlToBr>
                    <a:lnBlToTr w="12700" cmpd="sng">
                      <a:noFill/>
                      <a:prstDash val="solid"/>
                    </a:lnBlToTr>
                    <a:noFill/>
                  </a:tcPr>
                </a:tc>
                <a:extLst>
                  <a:ext uri="{0D108BD9-81ED-4DB2-BD59-A6C34878D82A}">
                    <a16:rowId xmlns:a16="http://schemas.microsoft.com/office/drawing/2014/main" val="2379543843"/>
                  </a:ext>
                </a:extLst>
              </a:tr>
            </a:tbl>
          </a:graphicData>
        </a:graphic>
      </p:graphicFrame>
      <p:sp>
        <p:nvSpPr>
          <p:cNvPr id="6" name="Arrow: Left-Right 5">
            <a:extLst>
              <a:ext uri="{FF2B5EF4-FFF2-40B4-BE49-F238E27FC236}">
                <a16:creationId xmlns:a16="http://schemas.microsoft.com/office/drawing/2014/main" id="{658B0C3D-C9B1-4BD8-A628-8AD0C512B49B}"/>
              </a:ext>
            </a:extLst>
          </p:cNvPr>
          <p:cNvSpPr/>
          <p:nvPr/>
        </p:nvSpPr>
        <p:spPr>
          <a:xfrm>
            <a:off x="492117" y="1494150"/>
            <a:ext cx="11160124" cy="276999"/>
          </a:xfrm>
          <a:prstGeom prst="leftRightArrow">
            <a:avLst>
              <a:gd name="adj1" fmla="val 73284"/>
              <a:gd name="adj2" fmla="val 50000"/>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GB" sz="1800" b="0" i="0" u="none" strike="noStrike" kern="1200" cap="none" spc="0" normalizeH="0" baseline="0" noProof="0" err="1">
              <a:ln>
                <a:noFill/>
              </a:ln>
              <a:solidFill>
                <a:prstClr val="white"/>
              </a:solidFill>
              <a:effectLst/>
              <a:uLnTx/>
              <a:uFillTx/>
              <a:latin typeface="Arial"/>
              <a:ea typeface="+mn-ea"/>
              <a:cs typeface="+mn-cs"/>
            </a:endParaRPr>
          </a:p>
        </p:txBody>
      </p:sp>
      <p:sp>
        <p:nvSpPr>
          <p:cNvPr id="7" name="TextBox 6">
            <a:extLst>
              <a:ext uri="{FF2B5EF4-FFF2-40B4-BE49-F238E27FC236}">
                <a16:creationId xmlns:a16="http://schemas.microsoft.com/office/drawing/2014/main" id="{A5E10313-B27A-488F-8333-8BC7105CE433}"/>
              </a:ext>
            </a:extLst>
          </p:cNvPr>
          <p:cNvSpPr txBox="1"/>
          <p:nvPr/>
        </p:nvSpPr>
        <p:spPr>
          <a:xfrm>
            <a:off x="1208054" y="1521693"/>
            <a:ext cx="2422458" cy="230832"/>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a:ln>
                  <a:noFill/>
                </a:ln>
                <a:solidFill>
                  <a:prstClr val="black"/>
                </a:solidFill>
                <a:effectLst/>
                <a:uLnTx/>
                <a:uFillTx/>
                <a:latin typeface="Arial"/>
                <a:ea typeface="+mn-ea"/>
                <a:cs typeface="+mn-cs"/>
              </a:rPr>
              <a:t>Robust intervention for underperformers</a:t>
            </a:r>
          </a:p>
        </p:txBody>
      </p:sp>
      <p:sp>
        <p:nvSpPr>
          <p:cNvPr id="8" name="TextBox 7">
            <a:extLst>
              <a:ext uri="{FF2B5EF4-FFF2-40B4-BE49-F238E27FC236}">
                <a16:creationId xmlns:a16="http://schemas.microsoft.com/office/drawing/2014/main" id="{26A6BC82-93A1-41DC-BDBB-691928283976}"/>
              </a:ext>
            </a:extLst>
          </p:cNvPr>
          <p:cNvSpPr txBox="1"/>
          <p:nvPr/>
        </p:nvSpPr>
        <p:spPr>
          <a:xfrm>
            <a:off x="8596271" y="1521693"/>
            <a:ext cx="2301649" cy="230832"/>
          </a:xfrm>
          <a:prstGeom prst="rect">
            <a:avLst/>
          </a:prstGeom>
          <a:noFill/>
        </p:spPr>
        <p:txBody>
          <a:bodyPr wrap="square" rtlCol="0">
            <a:spAutoFit/>
          </a:bodyPr>
          <a:lstStyle/>
          <a:p>
            <a:pPr marL="0" marR="0" lvl="0" indent="0" algn="r" defTabSz="914400" rtl="0" eaLnBrk="1" fontAlgn="auto" latinLnBrk="0" hangingPunct="1">
              <a:lnSpc>
                <a:spcPct val="100000"/>
              </a:lnSpc>
              <a:spcBef>
                <a:spcPts val="0"/>
              </a:spcBef>
              <a:spcAft>
                <a:spcPts val="0"/>
              </a:spcAft>
              <a:buClrTx/>
              <a:buSzTx/>
              <a:buFontTx/>
              <a:buNone/>
              <a:tabLst/>
              <a:defRPr/>
            </a:pPr>
            <a:r>
              <a:rPr kumimoji="0" lang="en-GB" sz="900" b="1" i="1" u="none" strike="noStrike" kern="1200" cap="none" spc="0" normalizeH="0" baseline="0" noProof="0">
                <a:ln>
                  <a:noFill/>
                </a:ln>
                <a:solidFill>
                  <a:prstClr val="black"/>
                </a:solidFill>
                <a:effectLst/>
                <a:uLnTx/>
                <a:uFillTx/>
                <a:latin typeface="Arial"/>
                <a:ea typeface="+mn-ea"/>
                <a:cs typeface="+mn-cs"/>
              </a:rPr>
              <a:t>Development encouraged for the best</a:t>
            </a:r>
          </a:p>
        </p:txBody>
      </p:sp>
    </p:spTree>
    <p:extLst>
      <p:ext uri="{BB962C8B-B14F-4D97-AF65-F5344CB8AC3E}">
        <p14:creationId xmlns:p14="http://schemas.microsoft.com/office/powerpoint/2010/main" val="1103965485"/>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9043554" cy="1454041"/>
          </a:xfrm>
        </p:spPr>
        <p:txBody>
          <a:bodyPr/>
          <a:lstStyle/>
          <a:p>
            <a:r>
              <a:rPr lang="en-GB"/>
              <a:t>Oversight Framework: </a:t>
            </a:r>
          </a:p>
          <a:p>
            <a:r>
              <a:rPr lang="en-GB" sz="2800" b="0" i="1"/>
              <a:t>How will it work for outwards reinsurance?</a:t>
            </a:r>
          </a:p>
          <a:p>
            <a:endParaRPr lang="en-GB"/>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vert="horz" lIns="0" tIns="0" rIns="0" bIns="0" rtlCol="0" anchor="t">
            <a:noAutofit/>
          </a:bodyPr>
          <a:lstStyle/>
          <a:p>
            <a:r>
              <a:rPr lang="en-GB">
                <a:cs typeface="Arial"/>
              </a:rPr>
              <a:t>Keely Edwards</a:t>
            </a:r>
            <a:endParaRPr lang="en-GB">
              <a:highlight>
                <a:srgbClr val="FFFF00"/>
              </a:highlight>
            </a:endParaRPr>
          </a:p>
        </p:txBody>
      </p:sp>
    </p:spTree>
    <p:extLst>
      <p:ext uri="{BB962C8B-B14F-4D97-AF65-F5344CB8AC3E}">
        <p14:creationId xmlns:p14="http://schemas.microsoft.com/office/powerpoint/2010/main" val="38956789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2AEDC8-44A9-4A6E-989E-7D05EF2CDA7A}"/>
              </a:ext>
            </a:extLst>
          </p:cNvPr>
          <p:cNvSpPr>
            <a:spLocks noGrp="1"/>
          </p:cNvSpPr>
          <p:nvPr>
            <p:ph type="title"/>
          </p:nvPr>
        </p:nvSpPr>
        <p:spPr/>
        <p:txBody>
          <a:bodyPr/>
          <a:lstStyle/>
          <a:p>
            <a:r>
              <a:rPr lang="en-GB"/>
              <a:t>Oversight Framework – Outwards Reinsurance </a:t>
            </a:r>
          </a:p>
        </p:txBody>
      </p:sp>
      <p:sp>
        <p:nvSpPr>
          <p:cNvPr id="3" name="Text Placeholder 2">
            <a:extLst>
              <a:ext uri="{FF2B5EF4-FFF2-40B4-BE49-F238E27FC236}">
                <a16:creationId xmlns:a16="http://schemas.microsoft.com/office/drawing/2014/main" id="{C3C99BF9-554C-4A92-97E7-BF3B4EA6A5A9}"/>
              </a:ext>
            </a:extLst>
          </p:cNvPr>
          <p:cNvSpPr>
            <a:spLocks noGrp="1"/>
          </p:cNvSpPr>
          <p:nvPr>
            <p:ph type="body" sz="quarter" idx="16"/>
          </p:nvPr>
        </p:nvSpPr>
        <p:spPr/>
        <p:txBody>
          <a:bodyPr/>
          <a:lstStyle/>
          <a:p>
            <a:endParaRPr lang="en-GB"/>
          </a:p>
        </p:txBody>
      </p:sp>
      <p:sp>
        <p:nvSpPr>
          <p:cNvPr id="4" name="Text Placeholder 3">
            <a:extLst>
              <a:ext uri="{FF2B5EF4-FFF2-40B4-BE49-F238E27FC236}">
                <a16:creationId xmlns:a16="http://schemas.microsoft.com/office/drawing/2014/main" id="{43C73384-4BAC-4588-B517-DBB5009D89D1}"/>
              </a:ext>
            </a:extLst>
          </p:cNvPr>
          <p:cNvSpPr>
            <a:spLocks noGrp="1"/>
          </p:cNvSpPr>
          <p:nvPr>
            <p:ph type="body" sz="quarter" idx="17"/>
          </p:nvPr>
        </p:nvSpPr>
        <p:spPr>
          <a:xfrm>
            <a:off x="533400" y="1100138"/>
            <a:ext cx="11160125" cy="307777"/>
          </a:xfrm>
        </p:spPr>
        <p:txBody>
          <a:bodyPr vert="horz" lIns="0" tIns="0" rIns="0" bIns="0" rtlCol="0" anchor="t">
            <a:spAutoFit/>
          </a:bodyPr>
          <a:lstStyle/>
          <a:p>
            <a:r>
              <a:rPr lang="en-GB">
                <a:solidFill>
                  <a:schemeClr val="accent3"/>
                </a:solidFill>
              </a:rPr>
              <a:t>What risk are we managing? </a:t>
            </a:r>
          </a:p>
        </p:txBody>
      </p:sp>
      <p:sp>
        <p:nvSpPr>
          <p:cNvPr id="5" name="TextBox 4">
            <a:extLst>
              <a:ext uri="{FF2B5EF4-FFF2-40B4-BE49-F238E27FC236}">
                <a16:creationId xmlns:a16="http://schemas.microsoft.com/office/drawing/2014/main" id="{011F88EA-5C81-4D2E-887F-A3976AC7C0FA}"/>
              </a:ext>
            </a:extLst>
          </p:cNvPr>
          <p:cNvSpPr txBox="1"/>
          <p:nvPr/>
        </p:nvSpPr>
        <p:spPr>
          <a:xfrm>
            <a:off x="722168" y="1897207"/>
            <a:ext cx="5081154" cy="3970318"/>
          </a:xfrm>
          <a:prstGeom prst="rect">
            <a:avLst/>
          </a:prstGeom>
          <a:noFill/>
        </p:spPr>
        <p:txBody>
          <a:bodyPr wrap="square" lIns="91440" tIns="45720" rIns="91440" bIns="45720" rtlCol="0" anchor="t">
            <a:spAutoFit/>
          </a:bodyPr>
          <a:lstStyle/>
          <a:p>
            <a:pPr marL="285750" indent="-285750">
              <a:buFont typeface="Arial"/>
              <a:buChar char="•"/>
            </a:pPr>
            <a:r>
              <a:rPr lang="en-GB" sz="1400" b="1" dirty="0">
                <a:solidFill>
                  <a:schemeClr val="accent3"/>
                </a:solidFill>
                <a:ea typeface="+mn-lt"/>
                <a:cs typeface="+mn-lt"/>
              </a:rPr>
              <a:t>The aim of Lloyd’s, and the Outwards Reinsurance team, is to understand the risks to Lloyd’s and individual syndicates arising from the scale, nature, quality and concentration of reinsurance purchased by syndicates.</a:t>
            </a:r>
            <a:endParaRPr lang="en-US" dirty="0">
              <a:solidFill>
                <a:schemeClr val="accent3"/>
              </a:solidFill>
              <a:cs typeface="Arial"/>
            </a:endParaRPr>
          </a:p>
          <a:p>
            <a:pPr marL="285750" indent="-285750" algn="l">
              <a:buFont typeface="Arial"/>
              <a:buChar char="•"/>
            </a:pPr>
            <a:endParaRPr lang="en-GB" sz="1400">
              <a:solidFill>
                <a:schemeClr val="accent3"/>
              </a:solidFill>
              <a:cs typeface="Arial"/>
            </a:endParaRPr>
          </a:p>
          <a:p>
            <a:pPr marL="285750" indent="-285750">
              <a:buFont typeface="Arial"/>
              <a:buChar char="•"/>
            </a:pPr>
            <a:r>
              <a:rPr lang="en-GB" sz="1400" b="1" dirty="0">
                <a:solidFill>
                  <a:schemeClr val="accent3"/>
                </a:solidFill>
                <a:ea typeface="+mn-lt"/>
                <a:cs typeface="+mn-lt"/>
              </a:rPr>
              <a:t>We want to minimise the likelihood of reinsurance failure and avoid any undue risk to Lloyd’s performance and solvency position, and protect Lloyd’s Financial Strength Rating.  </a:t>
            </a:r>
            <a:endParaRPr lang="en-GB" sz="1400" b="1" dirty="0">
              <a:solidFill>
                <a:schemeClr val="accent3"/>
              </a:solidFill>
              <a:cs typeface="Arial"/>
            </a:endParaRPr>
          </a:p>
          <a:p>
            <a:pPr marL="285750" indent="-285750">
              <a:buFont typeface="Arial"/>
              <a:buChar char="•"/>
            </a:pPr>
            <a:endParaRPr lang="en-GB" sz="1400" b="1">
              <a:solidFill>
                <a:schemeClr val="accent3"/>
              </a:solidFill>
              <a:ea typeface="+mn-lt"/>
              <a:cs typeface="+mn-lt"/>
            </a:endParaRPr>
          </a:p>
          <a:p>
            <a:pPr marL="285750" indent="-285750">
              <a:buFont typeface="Arial"/>
              <a:buChar char="•"/>
            </a:pPr>
            <a:r>
              <a:rPr lang="en-GB" sz="1400" b="1" dirty="0">
                <a:solidFill>
                  <a:schemeClr val="accent3"/>
                </a:solidFill>
                <a:ea typeface="+mn-lt"/>
                <a:cs typeface="+mn-lt"/>
              </a:rPr>
              <a:t>Outwards reinsurance is not a ‘risk-free’ transaction and we would expect syndicates to have effective management and control processes, appropriate for their level of reinsurance risk. This has led to the four sub-principles. </a:t>
            </a:r>
            <a:endParaRPr lang="en-GB" dirty="0">
              <a:solidFill>
                <a:schemeClr val="accent3"/>
              </a:solidFill>
              <a:cs typeface="Arial"/>
            </a:endParaRPr>
          </a:p>
          <a:p>
            <a:pPr algn="l"/>
            <a:endParaRPr lang="en-GB" sz="1400" b="1">
              <a:solidFill>
                <a:schemeClr val="accent3"/>
              </a:solidFill>
              <a:cs typeface="Arial"/>
            </a:endParaRPr>
          </a:p>
          <a:p>
            <a:pPr algn="l"/>
            <a:endParaRPr lang="en-GB" sz="1400" b="1">
              <a:solidFill>
                <a:schemeClr val="accent3"/>
              </a:solidFill>
            </a:endParaRPr>
          </a:p>
        </p:txBody>
      </p:sp>
      <p:pic>
        <p:nvPicPr>
          <p:cNvPr id="8" name="Picture 8" descr="Text&#10;&#10;Description automatically generated">
            <a:extLst>
              <a:ext uri="{FF2B5EF4-FFF2-40B4-BE49-F238E27FC236}">
                <a16:creationId xmlns:a16="http://schemas.microsoft.com/office/drawing/2014/main" id="{EB4731CE-7602-4E74-9255-D70A863A41D1}"/>
              </a:ext>
            </a:extLst>
          </p:cNvPr>
          <p:cNvPicPr>
            <a:picLocks noChangeAspect="1"/>
          </p:cNvPicPr>
          <p:nvPr/>
        </p:nvPicPr>
        <p:blipFill>
          <a:blip r:embed="rId2"/>
          <a:stretch>
            <a:fillRect/>
          </a:stretch>
        </p:blipFill>
        <p:spPr>
          <a:xfrm>
            <a:off x="6248400" y="1895522"/>
            <a:ext cx="5410199" cy="3075614"/>
          </a:xfrm>
          <a:prstGeom prst="rect">
            <a:avLst/>
          </a:prstGeom>
        </p:spPr>
      </p:pic>
      <p:pic>
        <p:nvPicPr>
          <p:cNvPr id="7" name="Picture 6">
            <a:extLst>
              <a:ext uri="{FF2B5EF4-FFF2-40B4-BE49-F238E27FC236}">
                <a16:creationId xmlns:a16="http://schemas.microsoft.com/office/drawing/2014/main" id="{5469FED8-7F2A-4BE1-8079-1D625FB2F2E6}"/>
              </a:ext>
            </a:extLst>
          </p:cNvPr>
          <p:cNvPicPr>
            <a:picLocks noChangeAspect="1"/>
          </p:cNvPicPr>
          <p:nvPr/>
        </p:nvPicPr>
        <p:blipFill>
          <a:blip r:embed="rId3"/>
          <a:stretch>
            <a:fillRect/>
          </a:stretch>
        </p:blipFill>
        <p:spPr>
          <a:xfrm>
            <a:off x="9531863" y="68082"/>
            <a:ext cx="2520475" cy="1372884"/>
          </a:xfrm>
          <a:prstGeom prst="rect">
            <a:avLst/>
          </a:prstGeom>
        </p:spPr>
      </p:pic>
      <p:sp>
        <p:nvSpPr>
          <p:cNvPr id="9" name="Oval 8">
            <a:extLst>
              <a:ext uri="{FF2B5EF4-FFF2-40B4-BE49-F238E27FC236}">
                <a16:creationId xmlns:a16="http://schemas.microsoft.com/office/drawing/2014/main" id="{64522648-1B86-4DAE-94E4-21A0F56AB682}"/>
              </a:ext>
            </a:extLst>
          </p:cNvPr>
          <p:cNvSpPr/>
          <p:nvPr/>
        </p:nvSpPr>
        <p:spPr>
          <a:xfrm>
            <a:off x="11210924" y="605932"/>
            <a:ext cx="841413" cy="40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Tree>
    <p:extLst>
      <p:ext uri="{BB962C8B-B14F-4D97-AF65-F5344CB8AC3E}">
        <p14:creationId xmlns:p14="http://schemas.microsoft.com/office/powerpoint/2010/main" val="1916823575"/>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 - Outwards Reinsurance</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vert="horz" lIns="0" tIns="0" rIns="0" bIns="0" rtlCol="0" anchor="t">
            <a:spAutoFit/>
          </a:bodyPr>
          <a:lstStyle/>
          <a:p>
            <a:r>
              <a:rPr lang="en-GB" sz="1800">
                <a:solidFill>
                  <a:schemeClr val="accent3"/>
                </a:solidFill>
              </a:rPr>
              <a:t>Calculating Materiality and defining expected Maturity </a:t>
            </a:r>
            <a:endParaRPr lang="en-GB" sz="1800">
              <a:solidFill>
                <a:schemeClr val="accent3"/>
              </a:solidFill>
              <a:highlight>
                <a:srgbClr val="00FFFF"/>
              </a:highlight>
            </a:endParaRPr>
          </a:p>
        </p:txBody>
      </p:sp>
      <p:graphicFrame>
        <p:nvGraphicFramePr>
          <p:cNvPr id="3" name="Table 2">
            <a:extLst>
              <a:ext uri="{FF2B5EF4-FFF2-40B4-BE49-F238E27FC236}">
                <a16:creationId xmlns:a16="http://schemas.microsoft.com/office/drawing/2014/main" id="{2535D99F-0276-4B4D-A87D-3B1A9C547839}"/>
              </a:ext>
            </a:extLst>
          </p:cNvPr>
          <p:cNvGraphicFramePr>
            <a:graphicFrameLocks noGrp="1"/>
          </p:cNvGraphicFramePr>
          <p:nvPr>
            <p:extLst>
              <p:ext uri="{D42A27DB-BD31-4B8C-83A1-F6EECF244321}">
                <p14:modId xmlns:p14="http://schemas.microsoft.com/office/powerpoint/2010/main" val="3903678037"/>
              </p:ext>
            </p:extLst>
          </p:nvPr>
        </p:nvGraphicFramePr>
        <p:xfrm>
          <a:off x="544740" y="1488685"/>
          <a:ext cx="10205091" cy="2654330"/>
        </p:xfrm>
        <a:graphic>
          <a:graphicData uri="http://schemas.openxmlformats.org/drawingml/2006/table">
            <a:tbl>
              <a:tblPr firstRow="1" bandRow="1">
                <a:tableStyleId>{7E9639D4-E3E2-4D34-9284-5A2195B3D0D7}</a:tableStyleId>
              </a:tblPr>
              <a:tblGrid>
                <a:gridCol w="1021770">
                  <a:extLst>
                    <a:ext uri="{9D8B030D-6E8A-4147-A177-3AD203B41FA5}">
                      <a16:colId xmlns:a16="http://schemas.microsoft.com/office/drawing/2014/main" val="4004501634"/>
                    </a:ext>
                  </a:extLst>
                </a:gridCol>
                <a:gridCol w="4277591">
                  <a:extLst>
                    <a:ext uri="{9D8B030D-6E8A-4147-A177-3AD203B41FA5}">
                      <a16:colId xmlns:a16="http://schemas.microsoft.com/office/drawing/2014/main" val="691224443"/>
                    </a:ext>
                  </a:extLst>
                </a:gridCol>
                <a:gridCol w="1246907">
                  <a:extLst>
                    <a:ext uri="{9D8B030D-6E8A-4147-A177-3AD203B41FA5}">
                      <a16:colId xmlns:a16="http://schemas.microsoft.com/office/drawing/2014/main" val="3923410715"/>
                    </a:ext>
                  </a:extLst>
                </a:gridCol>
                <a:gridCol w="1316180">
                  <a:extLst>
                    <a:ext uri="{9D8B030D-6E8A-4147-A177-3AD203B41FA5}">
                      <a16:colId xmlns:a16="http://schemas.microsoft.com/office/drawing/2014/main" val="1393238942"/>
                    </a:ext>
                  </a:extLst>
                </a:gridCol>
                <a:gridCol w="1215556">
                  <a:extLst>
                    <a:ext uri="{9D8B030D-6E8A-4147-A177-3AD203B41FA5}">
                      <a16:colId xmlns:a16="http://schemas.microsoft.com/office/drawing/2014/main" val="2807634468"/>
                    </a:ext>
                  </a:extLst>
                </a:gridCol>
                <a:gridCol w="1127087">
                  <a:extLst>
                    <a:ext uri="{9D8B030D-6E8A-4147-A177-3AD203B41FA5}">
                      <a16:colId xmlns:a16="http://schemas.microsoft.com/office/drawing/2014/main" val="567682167"/>
                    </a:ext>
                  </a:extLst>
                </a:gridCol>
              </a:tblGrid>
              <a:tr h="311424">
                <a:tc>
                  <a:txBody>
                    <a:bodyPr/>
                    <a:lstStyle/>
                    <a:p>
                      <a:r>
                        <a:rPr lang="en-GB" sz="1200">
                          <a:latin typeface="+mn-lt"/>
                        </a:rPr>
                        <a:t>Dimension </a:t>
                      </a:r>
                    </a:p>
                  </a:txBody>
                  <a:tcPr>
                    <a:solidFill>
                      <a:schemeClr val="accent1"/>
                    </a:solidFill>
                  </a:tcPr>
                </a:tc>
                <a:tc>
                  <a:txBody>
                    <a:bodyPr/>
                    <a:lstStyle/>
                    <a:p>
                      <a:r>
                        <a:rPr lang="en-GB" sz="1200">
                          <a:latin typeface="+mn-lt"/>
                        </a:rPr>
                        <a:t>Materiality measure </a:t>
                      </a:r>
                    </a:p>
                  </a:txBody>
                  <a:tcPr>
                    <a:solidFill>
                      <a:schemeClr val="accent1"/>
                    </a:solidFill>
                  </a:tcPr>
                </a:tc>
                <a:tc>
                  <a:txBody>
                    <a:bodyPr/>
                    <a:lstStyle/>
                    <a:p>
                      <a:pPr algn="ctr"/>
                      <a:r>
                        <a:rPr lang="en-GB" sz="1200">
                          <a:latin typeface="+mn-lt"/>
                        </a:rPr>
                        <a:t>Low</a:t>
                      </a:r>
                    </a:p>
                    <a:p>
                      <a:pPr algn="ctr"/>
                      <a:r>
                        <a:rPr lang="en-GB" sz="1200">
                          <a:latin typeface="+mn-lt"/>
                        </a:rPr>
                        <a:t>Foundational</a:t>
                      </a:r>
                    </a:p>
                  </a:txBody>
                  <a:tcPr>
                    <a:solidFill>
                      <a:schemeClr val="accent2">
                        <a:lumMod val="40000"/>
                        <a:lumOff val="60000"/>
                      </a:schemeClr>
                    </a:solidFill>
                  </a:tcPr>
                </a:tc>
                <a:tc>
                  <a:txBody>
                    <a:bodyPr/>
                    <a:lstStyle/>
                    <a:p>
                      <a:pPr algn="ctr"/>
                      <a:r>
                        <a:rPr lang="en-GB" sz="1200">
                          <a:latin typeface="+mn-lt"/>
                        </a:rPr>
                        <a:t>Moderate</a:t>
                      </a:r>
                    </a:p>
                    <a:p>
                      <a:pPr algn="ctr"/>
                      <a:r>
                        <a:rPr lang="en-GB" sz="1200">
                          <a:latin typeface="+mn-lt"/>
                        </a:rPr>
                        <a:t>Intermediate</a:t>
                      </a:r>
                    </a:p>
                  </a:txBody>
                  <a:tcPr>
                    <a:solidFill>
                      <a:schemeClr val="accent2">
                        <a:lumMod val="60000"/>
                        <a:lumOff val="40000"/>
                      </a:schemeClr>
                    </a:solidFill>
                  </a:tcPr>
                </a:tc>
                <a:tc>
                  <a:txBody>
                    <a:bodyPr/>
                    <a:lstStyle/>
                    <a:p>
                      <a:pPr algn="ctr"/>
                      <a:r>
                        <a:rPr lang="en-GB" sz="1200">
                          <a:latin typeface="+mn-lt"/>
                        </a:rPr>
                        <a:t>High</a:t>
                      </a:r>
                    </a:p>
                    <a:p>
                      <a:pPr algn="ctr"/>
                      <a:r>
                        <a:rPr lang="en-GB" sz="1200">
                          <a:latin typeface="+mn-lt"/>
                        </a:rPr>
                        <a:t>Established </a:t>
                      </a:r>
                    </a:p>
                  </a:txBody>
                  <a:tcPr>
                    <a:solidFill>
                      <a:schemeClr val="accent3">
                        <a:lumMod val="75000"/>
                      </a:schemeClr>
                    </a:solidFill>
                  </a:tcPr>
                </a:tc>
                <a:tc>
                  <a:txBody>
                    <a:bodyPr/>
                    <a:lstStyle/>
                    <a:p>
                      <a:pPr algn="ctr"/>
                      <a:r>
                        <a:rPr lang="en-GB" sz="1200">
                          <a:latin typeface="+mn-lt"/>
                        </a:rPr>
                        <a:t>Highest</a:t>
                      </a:r>
                    </a:p>
                    <a:p>
                      <a:pPr algn="ctr"/>
                      <a:r>
                        <a:rPr lang="en-GB" sz="1200">
                          <a:latin typeface="+mn-lt"/>
                        </a:rPr>
                        <a:t>Advanced</a:t>
                      </a:r>
                    </a:p>
                  </a:txBody>
                  <a:tcPr>
                    <a:solidFill>
                      <a:schemeClr val="accent2">
                        <a:lumMod val="75000"/>
                      </a:schemeClr>
                    </a:solidFill>
                  </a:tcPr>
                </a:tc>
                <a:extLst>
                  <a:ext uri="{0D108BD9-81ED-4DB2-BD59-A6C34878D82A}">
                    <a16:rowId xmlns:a16="http://schemas.microsoft.com/office/drawing/2014/main" val="911710112"/>
                  </a:ext>
                </a:extLst>
              </a:tr>
              <a:tr h="337704">
                <a:tc>
                  <a:txBody>
                    <a:bodyPr/>
                    <a:lstStyle/>
                    <a:p>
                      <a:pPr lvl="0" algn="l">
                        <a:lnSpc>
                          <a:spcPct val="100000"/>
                        </a:lnSpc>
                        <a:spcBef>
                          <a:spcPts val="0"/>
                        </a:spcBef>
                        <a:spcAft>
                          <a:spcPts val="0"/>
                        </a:spcAft>
                        <a:buNone/>
                      </a:pPr>
                      <a:r>
                        <a:rPr lang="en-GB" sz="1000" b="0" i="0" u="none" strike="noStrike" noProof="0"/>
                        <a:t>Principle 3:</a:t>
                      </a:r>
                      <a:endParaRPr lang="en-US"/>
                    </a:p>
                  </a:txBody>
                  <a:tcPr anchor="ctr"/>
                </a:tc>
                <a:tc>
                  <a:txBody>
                    <a:bodyPr/>
                    <a:lstStyle/>
                    <a:p>
                      <a:pPr lvl="0" algn="l">
                        <a:lnSpc>
                          <a:spcPct val="100000"/>
                        </a:lnSpc>
                        <a:spcBef>
                          <a:spcPts val="0"/>
                        </a:spcBef>
                        <a:spcAft>
                          <a:spcPts val="0"/>
                        </a:spcAft>
                        <a:buNone/>
                      </a:pPr>
                      <a:r>
                        <a:rPr lang="en-GB" sz="1000" b="0" i="0" u="none" strike="noStrike" kern="1200" noProof="0"/>
                        <a:t>YOA Reinsurance Premium as Percentage of Gross Written Premium</a:t>
                      </a:r>
                      <a:endParaRPr lang="en-US"/>
                    </a:p>
                  </a:txBody>
                  <a:tcPr marL="68580" marR="68580" marT="0" marB="0" anchor="ctr"/>
                </a:tc>
                <a:tc>
                  <a:txBody>
                    <a:bodyPr/>
                    <a:lstStyle/>
                    <a:p>
                      <a:pPr marL="0" marR="0" lvl="0" indent="0" algn="ctr">
                        <a:lnSpc>
                          <a:spcPct val="100000"/>
                        </a:lnSpc>
                        <a:spcBef>
                          <a:spcPts val="0"/>
                        </a:spcBef>
                        <a:spcAft>
                          <a:spcPts val="0"/>
                        </a:spcAft>
                        <a:buClrTx/>
                        <a:buSzTx/>
                        <a:buNone/>
                      </a:pPr>
                      <a:r>
                        <a:rPr lang="en-GB" sz="1000">
                          <a:effectLst/>
                          <a:latin typeface="+mn-lt"/>
                          <a:ea typeface="Calibri" panose="020F0502020204030204" pitchFamily="34" charset="0"/>
                        </a:rPr>
                        <a:t>&lt;40%</a:t>
                      </a:r>
                    </a:p>
                  </a:txBody>
                  <a:tcPr marL="68580" marR="68580" marT="0" marB="0" anchor="ctr">
                    <a:noFill/>
                  </a:tcPr>
                </a:tc>
                <a:tc>
                  <a:txBody>
                    <a:bodyPr/>
                    <a:lstStyle/>
                    <a:p>
                      <a:pPr algn="ctr"/>
                      <a:r>
                        <a:rPr lang="en-GB" sz="1000">
                          <a:effectLst/>
                          <a:latin typeface="+mn-lt"/>
                          <a:ea typeface="Calibri" panose="020F0502020204030204" pitchFamily="34" charset="0"/>
                        </a:rPr>
                        <a:t>&gt;=40%</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&gt;=50%</a:t>
                      </a:r>
                    </a:p>
                  </a:txBody>
                  <a:tcPr marL="68580" marR="68580" marT="0" marB="0" anchor="ctr">
                    <a:noFill/>
                  </a:tcPr>
                </a:tc>
                <a:tc>
                  <a:txBody>
                    <a:bodyPr/>
                    <a:lstStyle/>
                    <a:p>
                      <a:pPr lvl="0" algn="ctr">
                        <a:buNone/>
                      </a:pPr>
                      <a:r>
                        <a:rPr lang="en-GB" sz="1000" b="0" i="0" u="none" strike="noStrike" noProof="0">
                          <a:effectLst/>
                          <a:latin typeface="Arial"/>
                        </a:rPr>
                        <a:t>&gt;=75%</a:t>
                      </a:r>
                    </a:p>
                  </a:txBody>
                  <a:tcPr marL="68580" marR="68580" marT="0" marB="0" anchor="ctr">
                    <a:noFill/>
                  </a:tcPr>
                </a:tc>
                <a:extLst>
                  <a:ext uri="{0D108BD9-81ED-4DB2-BD59-A6C34878D82A}">
                    <a16:rowId xmlns:a16="http://schemas.microsoft.com/office/drawing/2014/main" val="3675287238"/>
                  </a:ext>
                </a:extLst>
              </a:tr>
              <a:tr h="423537">
                <a:tc>
                  <a:txBody>
                    <a:bodyPr/>
                    <a:lstStyle/>
                    <a:p>
                      <a:pPr lvl="0" algn="l">
                        <a:lnSpc>
                          <a:spcPct val="100000"/>
                        </a:lnSpc>
                        <a:spcBef>
                          <a:spcPts val="0"/>
                        </a:spcBef>
                        <a:spcAft>
                          <a:spcPts val="0"/>
                        </a:spcAft>
                        <a:buNone/>
                      </a:pPr>
                      <a:r>
                        <a:rPr lang="en-GB" sz="1000" b="1" i="0" u="none" strike="noStrike" noProof="0"/>
                        <a:t>Outwards Reinsurance</a:t>
                      </a:r>
                      <a:endParaRPr lang="en-US"/>
                    </a:p>
                  </a:txBody>
                  <a:tcPr anchor="ctr"/>
                </a:tc>
                <a:tc>
                  <a:txBody>
                    <a:bodyPr/>
                    <a:lstStyle/>
                    <a:p>
                      <a:pPr marL="0" lvl="0" indent="0" algn="l">
                        <a:lnSpc>
                          <a:spcPct val="100000"/>
                        </a:lnSpc>
                        <a:spcBef>
                          <a:spcPts val="0"/>
                        </a:spcBef>
                        <a:spcAft>
                          <a:spcPts val="0"/>
                        </a:spcAft>
                        <a:buNone/>
                      </a:pPr>
                      <a:r>
                        <a:rPr lang="en-US" sz="1000" b="0" i="0" u="none" strike="noStrike" kern="1200" noProof="0"/>
                        <a:t>YOA Largest Absolute Maximum Line Size Reinsurance Transfer as percentage of ECA</a:t>
                      </a:r>
                      <a:endParaRPr lang="en-US" sz="1000" kern="1200">
                        <a:solidFill>
                          <a:schemeClr val="tx1"/>
                        </a:solidFill>
                        <a:latin typeface="+mn-lt"/>
                        <a:ea typeface="+mn-ea"/>
                        <a:cs typeface="+mn-cs"/>
                      </a:endParaRPr>
                    </a:p>
                  </a:txBody>
                  <a:tcPr marL="68580" marR="68580" marT="0" marB="0" anchor="ctr"/>
                </a:tc>
                <a:tc>
                  <a:txBody>
                    <a:bodyPr/>
                    <a:lstStyle/>
                    <a:p>
                      <a:pPr marL="0" lvl="0" indent="0" algn="ctr">
                        <a:lnSpc>
                          <a:spcPct val="100000"/>
                        </a:lnSpc>
                        <a:spcBef>
                          <a:spcPts val="0"/>
                        </a:spcBef>
                        <a:spcAft>
                          <a:spcPts val="0"/>
                        </a:spcAft>
                        <a:buNone/>
                      </a:pPr>
                      <a:r>
                        <a:rPr lang="en-GB" sz="1000">
                          <a:effectLst/>
                          <a:latin typeface="+mn-lt"/>
                          <a:ea typeface="Calibri" panose="020F0502020204030204" pitchFamily="34" charset="0"/>
                        </a:rPr>
                        <a:t>&lt;75%</a:t>
                      </a:r>
                    </a:p>
                  </a:txBody>
                  <a:tcPr marL="68580" marR="68580" marT="0" marB="0" anchor="ctr">
                    <a:noFill/>
                  </a:tcPr>
                </a:tc>
                <a:tc>
                  <a:txBody>
                    <a:bodyPr/>
                    <a:lstStyle/>
                    <a:p>
                      <a:pPr lvl="0" algn="ctr">
                        <a:buNone/>
                      </a:pPr>
                      <a:r>
                        <a:rPr lang="en-GB" sz="1000">
                          <a:effectLst/>
                          <a:latin typeface="+mn-lt"/>
                          <a:ea typeface="Calibri" panose="020F0502020204030204" pitchFamily="34" charset="0"/>
                        </a:rPr>
                        <a:t>&gt;=75%</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&gt;=100%</a:t>
                      </a:r>
                    </a:p>
                  </a:txBody>
                  <a:tcPr marL="68580" marR="68580" marT="0" marB="0" anchor="ctr">
                    <a:noFill/>
                  </a:tcPr>
                </a:tc>
                <a:tc>
                  <a:txBody>
                    <a:bodyPr/>
                    <a:lstStyle/>
                    <a:p>
                      <a:pPr lvl="0" algn="ctr">
                        <a:buNone/>
                      </a:pPr>
                      <a:r>
                        <a:rPr lang="en-GB" sz="1000" b="0" i="0" u="none" strike="noStrike" noProof="0">
                          <a:effectLst/>
                          <a:latin typeface="Arial"/>
                        </a:rPr>
                        <a:t>&gt;=300%</a:t>
                      </a:r>
                    </a:p>
                  </a:txBody>
                  <a:tcPr marL="68580" marR="68580" marT="0" marB="0" anchor="ctr">
                    <a:noFill/>
                  </a:tcPr>
                </a:tc>
                <a:extLst>
                  <a:ext uri="{0D108BD9-81ED-4DB2-BD59-A6C34878D82A}">
                    <a16:rowId xmlns:a16="http://schemas.microsoft.com/office/drawing/2014/main" val="2940001173"/>
                  </a:ext>
                </a:extLst>
              </a:tr>
              <a:tr h="423536">
                <a:tc>
                  <a:txBody>
                    <a:bodyPr/>
                    <a:lstStyle/>
                    <a:p>
                      <a:pPr lvl="0">
                        <a:buNone/>
                      </a:pPr>
                      <a:endParaRPr lang="en-GB" sz="1000" b="1">
                        <a:latin typeface="+mn-lt"/>
                      </a:endParaRPr>
                    </a:p>
                  </a:txBody>
                  <a:tcPr anchor="ctr"/>
                </a:tc>
                <a:tc>
                  <a:txBody>
                    <a:bodyPr/>
                    <a:lstStyle/>
                    <a:p>
                      <a:pPr marL="0" lvl="0" indent="0" algn="l">
                        <a:lnSpc>
                          <a:spcPct val="100000"/>
                        </a:lnSpc>
                        <a:spcBef>
                          <a:spcPts val="0"/>
                        </a:spcBef>
                        <a:spcAft>
                          <a:spcPts val="0"/>
                        </a:spcAft>
                        <a:buNone/>
                      </a:pPr>
                      <a:r>
                        <a:rPr lang="en-US" sz="1000" b="0" i="0" u="none" strike="noStrike" kern="1200" noProof="0"/>
                        <a:t>Balance Sheet Reinsurance </a:t>
                      </a:r>
                      <a:r>
                        <a:rPr lang="en-US" sz="1000" b="0" i="0" u="none" strike="noStrike" kern="1200" noProof="0" err="1"/>
                        <a:t>Recoverables</a:t>
                      </a:r>
                      <a:r>
                        <a:rPr lang="en-US" sz="1000" b="0" i="0" u="none" strike="noStrike" kern="1200" noProof="0"/>
                        <a:t> as percentage of Balance Sheet Assets</a:t>
                      </a:r>
                      <a:endParaRPr lang="en-US" sz="1000" kern="1200">
                        <a:solidFill>
                          <a:schemeClr val="tx1"/>
                        </a:solidFill>
                        <a:latin typeface="+mn-lt"/>
                        <a:ea typeface="+mn-ea"/>
                        <a:cs typeface="+mn-cs"/>
                      </a:endParaRPr>
                    </a:p>
                  </a:txBody>
                  <a:tcPr marL="68580" marR="68580" marT="0" marB="0" anchor="ctr"/>
                </a:tc>
                <a:tc>
                  <a:txBody>
                    <a:bodyPr/>
                    <a:lstStyle/>
                    <a:p>
                      <a:pPr marL="0" lvl="0" indent="0" algn="ctr">
                        <a:lnSpc>
                          <a:spcPct val="100000"/>
                        </a:lnSpc>
                        <a:spcBef>
                          <a:spcPts val="0"/>
                        </a:spcBef>
                        <a:spcAft>
                          <a:spcPts val="0"/>
                        </a:spcAft>
                        <a:buNone/>
                      </a:pPr>
                      <a:r>
                        <a:rPr lang="en-GB" sz="1000">
                          <a:effectLst/>
                          <a:latin typeface="+mn-lt"/>
                          <a:ea typeface="Calibri" panose="020F0502020204030204" pitchFamily="34" charset="0"/>
                        </a:rPr>
                        <a:t>&lt;40%</a:t>
                      </a:r>
                    </a:p>
                  </a:txBody>
                  <a:tcPr marL="68580" marR="68580" marT="0" marB="0" anchor="ctr">
                    <a:noFill/>
                  </a:tcPr>
                </a:tc>
                <a:tc>
                  <a:txBody>
                    <a:bodyPr/>
                    <a:lstStyle/>
                    <a:p>
                      <a:pPr lvl="0" algn="ctr">
                        <a:buNone/>
                      </a:pPr>
                      <a:r>
                        <a:rPr lang="en-GB" sz="1000">
                          <a:effectLst/>
                          <a:latin typeface="+mn-lt"/>
                          <a:ea typeface="Calibri" panose="020F0502020204030204" pitchFamily="34" charset="0"/>
                        </a:rPr>
                        <a:t>&gt;=40%</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&gt;=50%</a:t>
                      </a:r>
                    </a:p>
                  </a:txBody>
                  <a:tcPr marL="68580" marR="68580" marT="0" marB="0" anchor="ctr">
                    <a:noFill/>
                  </a:tcPr>
                </a:tc>
                <a:tc>
                  <a:txBody>
                    <a:bodyPr/>
                    <a:lstStyle/>
                    <a:p>
                      <a:pPr lvl="0" algn="ctr">
                        <a:buNone/>
                      </a:pPr>
                      <a:r>
                        <a:rPr lang="en-GB" sz="1000" b="0" i="0" u="none" strike="noStrike" noProof="0">
                          <a:effectLst/>
                          <a:latin typeface="Arial"/>
                        </a:rPr>
                        <a:t>&gt;=75%</a:t>
                      </a:r>
                    </a:p>
                  </a:txBody>
                  <a:tcPr marL="68580" marR="68580" marT="0" marB="0" anchor="ctr">
                    <a:noFill/>
                  </a:tcPr>
                </a:tc>
                <a:extLst>
                  <a:ext uri="{0D108BD9-81ED-4DB2-BD59-A6C34878D82A}">
                    <a16:rowId xmlns:a16="http://schemas.microsoft.com/office/drawing/2014/main" val="2257984739"/>
                  </a:ext>
                </a:extLst>
              </a:tr>
              <a:tr h="268431">
                <a:tc>
                  <a:txBody>
                    <a:bodyPr/>
                    <a:lstStyle/>
                    <a:p>
                      <a:pPr lvl="0">
                        <a:buNone/>
                      </a:pPr>
                      <a:endParaRPr lang="en-GB" sz="1000" b="1">
                        <a:latin typeface="+mn-lt"/>
                      </a:endParaRPr>
                    </a:p>
                  </a:txBody>
                  <a:tcPr anchor="ctr"/>
                </a:tc>
                <a:tc>
                  <a:txBody>
                    <a:bodyPr/>
                    <a:lstStyle/>
                    <a:p>
                      <a:pPr marL="0" lvl="0" indent="0" algn="l">
                        <a:lnSpc>
                          <a:spcPct val="100000"/>
                        </a:lnSpc>
                        <a:spcBef>
                          <a:spcPts val="0"/>
                        </a:spcBef>
                        <a:spcAft>
                          <a:spcPts val="0"/>
                        </a:spcAft>
                        <a:buNone/>
                      </a:pPr>
                      <a:r>
                        <a:rPr lang="en-US" sz="1000" b="0" i="0" u="none" strike="noStrike" kern="1200" noProof="0"/>
                        <a:t>LCR Reinsurance Recoveries at the 1:200 as percentage of ECA</a:t>
                      </a:r>
                      <a:endParaRPr lang="en-US" sz="1000" kern="1200">
                        <a:solidFill>
                          <a:schemeClr val="tx1"/>
                        </a:solidFill>
                        <a:latin typeface="+mn-lt"/>
                        <a:ea typeface="+mn-ea"/>
                        <a:cs typeface="+mn-cs"/>
                      </a:endParaRPr>
                    </a:p>
                  </a:txBody>
                  <a:tcPr marL="68580" marR="68580" marT="0" marB="0" anchor="ctr"/>
                </a:tc>
                <a:tc>
                  <a:txBody>
                    <a:bodyPr/>
                    <a:lstStyle/>
                    <a:p>
                      <a:pPr marL="0" lvl="0" indent="0" algn="ctr">
                        <a:lnSpc>
                          <a:spcPct val="100000"/>
                        </a:lnSpc>
                        <a:spcBef>
                          <a:spcPts val="0"/>
                        </a:spcBef>
                        <a:spcAft>
                          <a:spcPts val="0"/>
                        </a:spcAft>
                        <a:buNone/>
                      </a:pPr>
                      <a:r>
                        <a:rPr lang="en-GB" sz="1000">
                          <a:effectLst/>
                          <a:latin typeface="+mn-lt"/>
                          <a:ea typeface="Calibri" panose="020F0502020204030204" pitchFamily="34" charset="0"/>
                        </a:rPr>
                        <a:t>&lt;200%</a:t>
                      </a:r>
                    </a:p>
                  </a:txBody>
                  <a:tcPr marL="68580" marR="68580" marT="0" marB="0" anchor="ctr">
                    <a:noFill/>
                  </a:tcPr>
                </a:tc>
                <a:tc>
                  <a:txBody>
                    <a:bodyPr/>
                    <a:lstStyle/>
                    <a:p>
                      <a:pPr lvl="0" algn="ctr">
                        <a:buNone/>
                      </a:pPr>
                      <a:r>
                        <a:rPr lang="en-GB" sz="1000">
                          <a:effectLst/>
                          <a:latin typeface="+mn-lt"/>
                          <a:ea typeface="Calibri" panose="020F0502020204030204" pitchFamily="34" charset="0"/>
                        </a:rPr>
                        <a:t>&gt;=200%</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&gt;=300%</a:t>
                      </a:r>
                    </a:p>
                  </a:txBody>
                  <a:tcPr marL="68580" marR="68580" marT="0" marB="0" anchor="ctr">
                    <a:noFill/>
                  </a:tcPr>
                </a:tc>
                <a:tc>
                  <a:txBody>
                    <a:bodyPr/>
                    <a:lstStyle/>
                    <a:p>
                      <a:pPr lvl="0" algn="ctr">
                        <a:buNone/>
                      </a:pPr>
                      <a:r>
                        <a:rPr lang="en-GB" sz="1000" b="0" i="0" u="none" strike="noStrike" noProof="0">
                          <a:effectLst/>
                          <a:latin typeface="Arial"/>
                        </a:rPr>
                        <a:t>&gt;=500%</a:t>
                      </a:r>
                    </a:p>
                  </a:txBody>
                  <a:tcPr marL="68580" marR="68580" marT="0" marB="0" anchor="ctr">
                    <a:noFill/>
                  </a:tcPr>
                </a:tc>
                <a:extLst>
                  <a:ext uri="{0D108BD9-81ED-4DB2-BD59-A6C34878D82A}">
                    <a16:rowId xmlns:a16="http://schemas.microsoft.com/office/drawing/2014/main" val="889697057"/>
                  </a:ext>
                </a:extLst>
              </a:tr>
              <a:tr h="423536">
                <a:tc>
                  <a:txBody>
                    <a:bodyPr/>
                    <a:lstStyle/>
                    <a:p>
                      <a:pPr lvl="0">
                        <a:buNone/>
                      </a:pPr>
                      <a:endParaRPr lang="en-GB" sz="1000" b="1">
                        <a:latin typeface="+mn-lt"/>
                      </a:endParaRPr>
                    </a:p>
                  </a:txBody>
                  <a:tcPr anchor="ctr"/>
                </a:tc>
                <a:tc>
                  <a:txBody>
                    <a:bodyPr/>
                    <a:lstStyle/>
                    <a:p>
                      <a:pPr marL="0" lvl="0" indent="0" algn="l">
                        <a:lnSpc>
                          <a:spcPct val="100000"/>
                        </a:lnSpc>
                        <a:spcBef>
                          <a:spcPts val="0"/>
                        </a:spcBef>
                        <a:spcAft>
                          <a:spcPts val="0"/>
                        </a:spcAft>
                        <a:buNone/>
                      </a:pPr>
                      <a:r>
                        <a:rPr lang="en-US" sz="1000" b="0" i="0" u="none" strike="noStrike" kern="1200" noProof="0"/>
                        <a:t>LCM5 AEP Reinsurance Recoveries at the 1:200 as percentage of ECA</a:t>
                      </a:r>
                    </a:p>
                  </a:txBody>
                  <a:tcPr marL="68580" marR="68580" marT="0" marB="0" anchor="ctr"/>
                </a:tc>
                <a:tc>
                  <a:txBody>
                    <a:bodyPr/>
                    <a:lstStyle/>
                    <a:p>
                      <a:pPr marL="0" lvl="0" indent="0" algn="ctr">
                        <a:lnSpc>
                          <a:spcPct val="100000"/>
                        </a:lnSpc>
                        <a:spcBef>
                          <a:spcPts val="0"/>
                        </a:spcBef>
                        <a:spcAft>
                          <a:spcPts val="0"/>
                        </a:spcAft>
                        <a:buNone/>
                      </a:pPr>
                      <a:r>
                        <a:rPr lang="en-GB" sz="1000">
                          <a:effectLst/>
                          <a:latin typeface="+mn-lt"/>
                          <a:ea typeface="Calibri" panose="020F0502020204030204" pitchFamily="34" charset="0"/>
                        </a:rPr>
                        <a:t>&lt;75%</a:t>
                      </a:r>
                    </a:p>
                  </a:txBody>
                  <a:tcPr marL="68580" marR="68580" marT="0" marB="0" anchor="ctr">
                    <a:noFill/>
                  </a:tcPr>
                </a:tc>
                <a:tc>
                  <a:txBody>
                    <a:bodyPr/>
                    <a:lstStyle/>
                    <a:p>
                      <a:pPr lvl="0" algn="ctr">
                        <a:buNone/>
                      </a:pPr>
                      <a:r>
                        <a:rPr lang="en-GB" sz="1000">
                          <a:effectLst/>
                          <a:latin typeface="+mn-lt"/>
                          <a:ea typeface="Calibri" panose="020F0502020204030204" pitchFamily="34" charset="0"/>
                        </a:rPr>
                        <a:t>&gt;=75%</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&gt;=100%</a:t>
                      </a:r>
                    </a:p>
                  </a:txBody>
                  <a:tcPr marL="68580" marR="68580" marT="0" marB="0" anchor="ctr">
                    <a:noFill/>
                  </a:tcPr>
                </a:tc>
                <a:tc>
                  <a:txBody>
                    <a:bodyPr/>
                    <a:lstStyle/>
                    <a:p>
                      <a:pPr lvl="0" algn="ctr">
                        <a:buNone/>
                      </a:pPr>
                      <a:r>
                        <a:rPr lang="en-GB" sz="1000" b="0" i="0" u="none" strike="noStrike" noProof="0">
                          <a:effectLst/>
                          <a:latin typeface="Arial"/>
                        </a:rPr>
                        <a:t>&gt;=300%</a:t>
                      </a:r>
                    </a:p>
                  </a:txBody>
                  <a:tcPr marL="68580" marR="68580" marT="0" marB="0" anchor="ctr">
                    <a:noFill/>
                  </a:tcPr>
                </a:tc>
                <a:extLst>
                  <a:ext uri="{0D108BD9-81ED-4DB2-BD59-A6C34878D82A}">
                    <a16:rowId xmlns:a16="http://schemas.microsoft.com/office/drawing/2014/main" val="936278653"/>
                  </a:ext>
                </a:extLst>
              </a:tr>
              <a:tr h="320386">
                <a:tc>
                  <a:txBody>
                    <a:bodyPr/>
                    <a:lstStyle/>
                    <a:p>
                      <a:pPr lvl="0">
                        <a:buNone/>
                      </a:pPr>
                      <a:endParaRPr lang="en-GB" sz="1000" b="1">
                        <a:latin typeface="+mn-lt"/>
                      </a:endParaRPr>
                    </a:p>
                  </a:txBody>
                  <a:tcPr anchor="ctr"/>
                </a:tc>
                <a:tc>
                  <a:txBody>
                    <a:bodyPr/>
                    <a:lstStyle/>
                    <a:p>
                      <a:pPr marL="0" lvl="0" indent="0" algn="l">
                        <a:lnSpc>
                          <a:spcPct val="100000"/>
                        </a:lnSpc>
                        <a:spcBef>
                          <a:spcPts val="0"/>
                        </a:spcBef>
                        <a:spcAft>
                          <a:spcPts val="0"/>
                        </a:spcAft>
                        <a:buNone/>
                      </a:pPr>
                      <a:r>
                        <a:rPr lang="en-US" sz="1000" b="0" i="0" u="none" strike="noStrike" kern="1200" noProof="0"/>
                        <a:t>YOA Reinsurance Recoveries as percentage of Gross Loss</a:t>
                      </a:r>
                      <a:endParaRPr lang="en-US" sz="1000" kern="1200">
                        <a:solidFill>
                          <a:schemeClr val="tx1"/>
                        </a:solidFill>
                        <a:latin typeface="+mn-lt"/>
                        <a:ea typeface="+mn-ea"/>
                        <a:cs typeface="+mn-cs"/>
                      </a:endParaRPr>
                    </a:p>
                  </a:txBody>
                  <a:tcPr marL="68580" marR="68580" marT="0" marB="0" anchor="ctr"/>
                </a:tc>
                <a:tc>
                  <a:txBody>
                    <a:bodyPr/>
                    <a:lstStyle/>
                    <a:p>
                      <a:pPr marL="0" lvl="0" indent="0" algn="ctr">
                        <a:lnSpc>
                          <a:spcPct val="100000"/>
                        </a:lnSpc>
                        <a:spcBef>
                          <a:spcPts val="0"/>
                        </a:spcBef>
                        <a:spcAft>
                          <a:spcPts val="0"/>
                        </a:spcAft>
                        <a:buNone/>
                      </a:pPr>
                      <a:r>
                        <a:rPr lang="en-GB" sz="1000">
                          <a:effectLst/>
                          <a:latin typeface="+mn-lt"/>
                          <a:ea typeface="Calibri" panose="020F0502020204030204" pitchFamily="34" charset="0"/>
                        </a:rPr>
                        <a:t>&lt;40%</a:t>
                      </a:r>
                    </a:p>
                  </a:txBody>
                  <a:tcPr marL="68580" marR="68580" marT="0" marB="0" anchor="ctr">
                    <a:noFill/>
                  </a:tcPr>
                </a:tc>
                <a:tc>
                  <a:txBody>
                    <a:bodyPr/>
                    <a:lstStyle/>
                    <a:p>
                      <a:pPr lvl="0" algn="ctr">
                        <a:buNone/>
                      </a:pPr>
                      <a:r>
                        <a:rPr lang="en-GB" sz="1000">
                          <a:effectLst/>
                          <a:latin typeface="+mn-lt"/>
                          <a:ea typeface="Calibri" panose="020F0502020204030204" pitchFamily="34" charset="0"/>
                        </a:rPr>
                        <a:t>&gt;=40%</a:t>
                      </a:r>
                    </a:p>
                  </a:txBody>
                  <a:tcPr marL="68580" marR="68580" marT="0" marB="0" anchor="ctr">
                    <a:noFill/>
                  </a:tcPr>
                </a:tc>
                <a:tc>
                  <a:txBody>
                    <a:bodyPr/>
                    <a:lstStyle/>
                    <a:p>
                      <a:pPr marL="0" lvl="0" indent="0" algn="ctr">
                        <a:buNone/>
                      </a:pPr>
                      <a:r>
                        <a:rPr lang="en-US" sz="1000">
                          <a:effectLst/>
                          <a:latin typeface="+mn-lt"/>
                          <a:ea typeface="Calibri" panose="020F0502020204030204" pitchFamily="34" charset="0"/>
                        </a:rPr>
                        <a:t>&gt;=50%</a:t>
                      </a:r>
                    </a:p>
                  </a:txBody>
                  <a:tcPr marL="68580" marR="68580" marT="0" marB="0" anchor="ctr">
                    <a:noFill/>
                  </a:tcPr>
                </a:tc>
                <a:tc>
                  <a:txBody>
                    <a:bodyPr/>
                    <a:lstStyle/>
                    <a:p>
                      <a:pPr lvl="0" algn="ctr">
                        <a:buNone/>
                      </a:pPr>
                      <a:r>
                        <a:rPr lang="en-GB" sz="1000" b="0" i="0" u="none" strike="noStrike" noProof="0">
                          <a:effectLst/>
                          <a:latin typeface="Arial"/>
                        </a:rPr>
                        <a:t>&gt;=75%</a:t>
                      </a:r>
                    </a:p>
                  </a:txBody>
                  <a:tcPr marL="68580" marR="68580" marT="0" marB="0" anchor="ctr">
                    <a:noFill/>
                  </a:tcPr>
                </a:tc>
                <a:extLst>
                  <a:ext uri="{0D108BD9-81ED-4DB2-BD59-A6C34878D82A}">
                    <a16:rowId xmlns:a16="http://schemas.microsoft.com/office/drawing/2014/main" val="258984044"/>
                  </a:ext>
                </a:extLst>
              </a:tr>
            </a:tbl>
          </a:graphicData>
        </a:graphic>
      </p:graphicFrame>
      <p:sp>
        <p:nvSpPr>
          <p:cNvPr id="7" name="TextBox 6">
            <a:extLst>
              <a:ext uri="{FF2B5EF4-FFF2-40B4-BE49-F238E27FC236}">
                <a16:creationId xmlns:a16="http://schemas.microsoft.com/office/drawing/2014/main" id="{1FCF11E4-149B-4669-9F4C-906D7044AEA2}"/>
              </a:ext>
            </a:extLst>
          </p:cNvPr>
          <p:cNvSpPr txBox="1"/>
          <p:nvPr/>
        </p:nvSpPr>
        <p:spPr>
          <a:xfrm>
            <a:off x="602673" y="4205539"/>
            <a:ext cx="6420505" cy="2123658"/>
          </a:xfrm>
          <a:prstGeom prst="rect">
            <a:avLst/>
          </a:prstGeom>
          <a:noFill/>
        </p:spPr>
        <p:txBody>
          <a:bodyPr wrap="square" lIns="91440" tIns="45720" rIns="91440" bIns="45720" rtlCol="0" anchor="t">
            <a:spAutoFit/>
          </a:bodyPr>
          <a:lstStyle/>
          <a:p>
            <a:pPr marL="171450" indent="-171450">
              <a:buFont typeface="Arial"/>
              <a:buChar char="•"/>
            </a:pPr>
            <a:r>
              <a:rPr lang="en-GB" sz="1200" b="1" dirty="0">
                <a:solidFill>
                  <a:schemeClr val="accent3"/>
                </a:solidFill>
                <a:ea typeface="+mn-lt"/>
                <a:cs typeface="+mn-lt"/>
              </a:rPr>
              <a:t>No change to the thresholds we already use to identify key risk features.  </a:t>
            </a:r>
            <a:endParaRPr lang="en-GB" sz="1200" dirty="0">
              <a:solidFill>
                <a:schemeClr val="accent3"/>
              </a:solidFill>
              <a:ea typeface="+mn-lt"/>
              <a:cs typeface="+mn-lt"/>
            </a:endParaRPr>
          </a:p>
          <a:p>
            <a:pPr marL="171450" indent="-171450">
              <a:buFont typeface="Arial"/>
              <a:buChar char="•"/>
            </a:pPr>
            <a:endParaRPr lang="en-GB" sz="1200" b="1">
              <a:solidFill>
                <a:schemeClr val="accent3"/>
              </a:solidFill>
              <a:cs typeface="Arial"/>
            </a:endParaRPr>
          </a:p>
          <a:p>
            <a:pPr marL="171450" indent="-171450">
              <a:buFont typeface="Arial"/>
              <a:buChar char="•"/>
            </a:pPr>
            <a:r>
              <a:rPr lang="en-GB" sz="1200" b="1" dirty="0">
                <a:solidFill>
                  <a:schemeClr val="accent3"/>
                </a:solidFill>
                <a:ea typeface="+mn-lt"/>
                <a:cs typeface="+mn-lt"/>
              </a:rPr>
              <a:t>No change to the expectation that syndicate’s need to have management and control processes appropriate for their level of reinsurance risk.</a:t>
            </a:r>
            <a:endParaRPr lang="en-GB" dirty="0">
              <a:solidFill>
                <a:schemeClr val="accent3"/>
              </a:solidFill>
              <a:cs typeface="Arial"/>
            </a:endParaRPr>
          </a:p>
          <a:p>
            <a:pPr marL="171450" indent="-171450">
              <a:buFont typeface="Arial"/>
              <a:buChar char="•"/>
            </a:pPr>
            <a:endParaRPr lang="en-GB" sz="1200">
              <a:solidFill>
                <a:schemeClr val="accent3"/>
              </a:solidFill>
              <a:cs typeface="Arial"/>
            </a:endParaRPr>
          </a:p>
          <a:p>
            <a:pPr marL="171450" indent="-171450">
              <a:buFont typeface="Arial"/>
              <a:buChar char="•"/>
            </a:pPr>
            <a:r>
              <a:rPr lang="en-GB" sz="1200" b="1" dirty="0">
                <a:solidFill>
                  <a:schemeClr val="accent3"/>
                </a:solidFill>
                <a:ea typeface="+mn-lt"/>
                <a:cs typeface="+mn-lt"/>
              </a:rPr>
              <a:t>Six key features are used to assess materiality, the maximum of which will determine the overall level, which will inform the expected maturity.  For example, a ‘high’ materiality rating leads to an expected maturity of ‘established’.</a:t>
            </a:r>
            <a:endParaRPr lang="en-GB" sz="1200" b="1" dirty="0">
              <a:solidFill>
                <a:schemeClr val="accent3"/>
              </a:solidFill>
              <a:cs typeface="Arial"/>
            </a:endParaRPr>
          </a:p>
          <a:p>
            <a:pPr marL="171450" indent="-171450">
              <a:buFont typeface="Arial"/>
              <a:buChar char="•"/>
            </a:pPr>
            <a:endParaRPr lang="en-GB" sz="1200" b="1">
              <a:solidFill>
                <a:schemeClr val="accent3"/>
              </a:solidFill>
              <a:ea typeface="+mn-lt"/>
              <a:cs typeface="+mn-lt"/>
            </a:endParaRPr>
          </a:p>
          <a:p>
            <a:pPr marL="171450" indent="-171450">
              <a:buFont typeface="Arial"/>
              <a:buChar char="•"/>
            </a:pPr>
            <a:r>
              <a:rPr lang="en-GB" sz="1200" b="1" dirty="0">
                <a:solidFill>
                  <a:schemeClr val="accent3"/>
                </a:solidFill>
                <a:ea typeface="+mn-lt"/>
                <a:cs typeface="+mn-lt"/>
              </a:rPr>
              <a:t>In line with risk-based approach, more time will be spent discussing and understanding risks with the higher materiality syndicates.</a:t>
            </a:r>
            <a:endParaRPr lang="en-GB" dirty="0">
              <a:solidFill>
                <a:schemeClr val="accent3"/>
              </a:solidFill>
              <a:cs typeface="Arial"/>
            </a:endParaRPr>
          </a:p>
        </p:txBody>
      </p:sp>
      <p:pic>
        <p:nvPicPr>
          <p:cNvPr id="14" name="Picture 14" descr="Table&#10;&#10;Description automatically generated">
            <a:extLst>
              <a:ext uri="{FF2B5EF4-FFF2-40B4-BE49-F238E27FC236}">
                <a16:creationId xmlns:a16="http://schemas.microsoft.com/office/drawing/2014/main" id="{F941AB6B-F62D-4BF8-A4BF-0BE60AA1803D}"/>
              </a:ext>
            </a:extLst>
          </p:cNvPr>
          <p:cNvPicPr>
            <a:picLocks noChangeAspect="1"/>
          </p:cNvPicPr>
          <p:nvPr/>
        </p:nvPicPr>
        <p:blipFill>
          <a:blip r:embed="rId2"/>
          <a:stretch>
            <a:fillRect/>
          </a:stretch>
        </p:blipFill>
        <p:spPr>
          <a:xfrm>
            <a:off x="7303022" y="4333938"/>
            <a:ext cx="3968530" cy="2052628"/>
          </a:xfrm>
          <a:prstGeom prst="rect">
            <a:avLst/>
          </a:prstGeom>
        </p:spPr>
      </p:pic>
      <p:grpSp>
        <p:nvGrpSpPr>
          <p:cNvPr id="11" name="Group 10">
            <a:extLst>
              <a:ext uri="{FF2B5EF4-FFF2-40B4-BE49-F238E27FC236}">
                <a16:creationId xmlns:a16="http://schemas.microsoft.com/office/drawing/2014/main" id="{F44F822A-3E77-4AF7-B3B8-0022C7E11D02}"/>
              </a:ext>
            </a:extLst>
          </p:cNvPr>
          <p:cNvGrpSpPr/>
          <p:nvPr/>
        </p:nvGrpSpPr>
        <p:grpSpPr>
          <a:xfrm>
            <a:off x="9649791" y="35031"/>
            <a:ext cx="2402547" cy="1372884"/>
            <a:chOff x="9649791" y="35031"/>
            <a:chExt cx="2402547" cy="1372884"/>
          </a:xfrm>
        </p:grpSpPr>
        <p:pic>
          <p:nvPicPr>
            <p:cNvPr id="12" name="Picture 11">
              <a:extLst>
                <a:ext uri="{FF2B5EF4-FFF2-40B4-BE49-F238E27FC236}">
                  <a16:creationId xmlns:a16="http://schemas.microsoft.com/office/drawing/2014/main" id="{E76FC593-F673-464A-8350-091D13F17CB6}"/>
                </a:ext>
              </a:extLst>
            </p:cNvPr>
            <p:cNvPicPr>
              <a:picLocks noChangeAspect="1"/>
            </p:cNvPicPr>
            <p:nvPr/>
          </p:nvPicPr>
          <p:blipFill>
            <a:blip r:embed="rId3"/>
            <a:stretch>
              <a:fillRect/>
            </a:stretch>
          </p:blipFill>
          <p:spPr>
            <a:xfrm>
              <a:off x="9649791" y="35031"/>
              <a:ext cx="2402547" cy="1372884"/>
            </a:xfrm>
            <a:prstGeom prst="rect">
              <a:avLst/>
            </a:prstGeom>
          </p:spPr>
        </p:pic>
        <p:sp>
          <p:nvSpPr>
            <p:cNvPr id="13" name="Oval 12">
              <a:extLst>
                <a:ext uri="{FF2B5EF4-FFF2-40B4-BE49-F238E27FC236}">
                  <a16:creationId xmlns:a16="http://schemas.microsoft.com/office/drawing/2014/main" id="{B725940F-A70A-4E8E-91ED-CA2E4BDAA053}"/>
                </a:ext>
              </a:extLst>
            </p:cNvPr>
            <p:cNvSpPr/>
            <p:nvPr/>
          </p:nvSpPr>
          <p:spPr>
            <a:xfrm>
              <a:off x="9649791" y="985261"/>
              <a:ext cx="841413" cy="40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grpSp>
    </p:spTree>
    <p:extLst>
      <p:ext uri="{BB962C8B-B14F-4D97-AF65-F5344CB8AC3E}">
        <p14:creationId xmlns:p14="http://schemas.microsoft.com/office/powerpoint/2010/main" val="287082151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 - Outwards Reinsurance</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vert="horz" lIns="0" tIns="0" rIns="0" bIns="0" rtlCol="0" anchor="t">
            <a:spAutoFit/>
          </a:bodyPr>
          <a:lstStyle/>
          <a:p>
            <a:r>
              <a:rPr lang="en-GB" sz="1800">
                <a:solidFill>
                  <a:schemeClr val="accent3"/>
                </a:solidFill>
              </a:rPr>
              <a:t>How to assess performance against the Principles?</a:t>
            </a:r>
          </a:p>
        </p:txBody>
      </p:sp>
      <p:sp>
        <p:nvSpPr>
          <p:cNvPr id="3" name="TextBox 2">
            <a:extLst>
              <a:ext uri="{FF2B5EF4-FFF2-40B4-BE49-F238E27FC236}">
                <a16:creationId xmlns:a16="http://schemas.microsoft.com/office/drawing/2014/main" id="{E4EA7931-99FD-496C-9C64-F953748628DD}"/>
              </a:ext>
            </a:extLst>
          </p:cNvPr>
          <p:cNvSpPr txBox="1"/>
          <p:nvPr/>
        </p:nvSpPr>
        <p:spPr>
          <a:xfrm>
            <a:off x="539999" y="1927993"/>
            <a:ext cx="5199789" cy="4616648"/>
          </a:xfrm>
          <a:prstGeom prst="rect">
            <a:avLst/>
          </a:prstGeom>
          <a:noFill/>
        </p:spPr>
        <p:txBody>
          <a:bodyPr wrap="square" lIns="91440" tIns="45720" rIns="91440" bIns="45720" rtlCol="0" anchor="t">
            <a:spAutoFit/>
          </a:bodyPr>
          <a:lstStyle/>
          <a:p>
            <a:r>
              <a:rPr lang="en-GB" sz="1400" b="1" u="sng" dirty="0">
                <a:solidFill>
                  <a:schemeClr val="accent3"/>
                </a:solidFill>
                <a:ea typeface="+mn-lt"/>
                <a:cs typeface="+mn-lt"/>
              </a:rPr>
              <a:t>1) Quantitative assessment</a:t>
            </a:r>
            <a:endParaRPr lang="en-US" sz="1400" u="sng" dirty="0">
              <a:solidFill>
                <a:schemeClr val="accent3"/>
              </a:solidFill>
              <a:ea typeface="+mn-lt"/>
              <a:cs typeface="+mn-lt"/>
            </a:endParaRPr>
          </a:p>
          <a:p>
            <a:endParaRPr lang="en-GB" sz="1400" b="1">
              <a:solidFill>
                <a:schemeClr val="accent3"/>
              </a:solidFill>
              <a:ea typeface="+mn-lt"/>
              <a:cs typeface="+mn-lt"/>
            </a:endParaRPr>
          </a:p>
          <a:p>
            <a:pPr marL="342900" indent="-342900">
              <a:buFont typeface="Arial"/>
              <a:buChar char="•"/>
            </a:pPr>
            <a:r>
              <a:rPr lang="en-GB" sz="1400" b="1" dirty="0">
                <a:solidFill>
                  <a:schemeClr val="accent3"/>
                </a:solidFill>
                <a:ea typeface="+mn-lt"/>
                <a:cs typeface="+mn-lt"/>
              </a:rPr>
              <a:t>Secondary strength metrics will be considered, such as:</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performance of reinsurance compared to plan</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financial strength of reinsurers (in-force and balance)</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reported reinsurance aged debt</a:t>
            </a:r>
            <a:endParaRPr lang="en-GB" sz="1400" dirty="0">
              <a:solidFill>
                <a:schemeClr val="accent3"/>
              </a:solidFill>
              <a:cs typeface="Arial"/>
            </a:endParaRPr>
          </a:p>
          <a:p>
            <a:pPr algn="l"/>
            <a:endParaRPr lang="en-GB" sz="1400">
              <a:solidFill>
                <a:schemeClr val="accent3"/>
              </a:solidFill>
              <a:cs typeface="Arial"/>
            </a:endParaRPr>
          </a:p>
          <a:p>
            <a:pPr marL="285750" indent="-285750">
              <a:buFont typeface="Arial"/>
              <a:buChar char="•"/>
            </a:pPr>
            <a:r>
              <a:rPr lang="en-GB" sz="1400" b="1" dirty="0">
                <a:solidFill>
                  <a:schemeClr val="accent3"/>
                </a:solidFill>
                <a:ea typeface="+mn-lt"/>
                <a:cs typeface="+mn-lt"/>
              </a:rPr>
              <a:t>Quantitative assessments are inherently lagging indicators.  Much of what we aim to do is to minimise risk and impact of reinsurance failure - if we wait for a syndicate’s reporting to indicate that there is a problem then that’s too late so we will also need to use Qualitative assessment.</a:t>
            </a:r>
            <a:endParaRPr lang="en-GB" sz="1400" dirty="0">
              <a:solidFill>
                <a:schemeClr val="accent3"/>
              </a:solidFill>
              <a:cs typeface="Arial"/>
            </a:endParaRPr>
          </a:p>
          <a:p>
            <a:pPr algn="l"/>
            <a:endParaRPr lang="en-GB" sz="1400" b="1" dirty="0">
              <a:solidFill>
                <a:schemeClr val="accent3"/>
              </a:solidFill>
              <a:cs typeface="Arial"/>
            </a:endParaRPr>
          </a:p>
          <a:p>
            <a:endParaRPr lang="en-GB" sz="1400" b="1" dirty="0">
              <a:solidFill>
                <a:schemeClr val="accent3"/>
              </a:solidFill>
              <a:cs typeface="Arial"/>
            </a:endParaRPr>
          </a:p>
          <a:p>
            <a:endParaRPr lang="en-GB" sz="1400" b="1" dirty="0">
              <a:solidFill>
                <a:schemeClr val="accent3"/>
              </a:solidFill>
              <a:cs typeface="Arial"/>
            </a:endParaRPr>
          </a:p>
          <a:p>
            <a:endParaRPr lang="en-GB" sz="1400" b="1" dirty="0">
              <a:solidFill>
                <a:schemeClr val="accent3"/>
              </a:solidFill>
              <a:cs typeface="Arial"/>
            </a:endParaRPr>
          </a:p>
          <a:p>
            <a:endParaRPr lang="en-GB" sz="1400" b="1" dirty="0">
              <a:solidFill>
                <a:schemeClr val="accent3"/>
              </a:solidFill>
              <a:cs typeface="Arial"/>
            </a:endParaRPr>
          </a:p>
          <a:p>
            <a:pPr marL="457200" indent="-457200">
              <a:buAutoNum type="arabicParenR"/>
            </a:pPr>
            <a:endParaRPr lang="en-GB" sz="1400" b="1">
              <a:solidFill>
                <a:schemeClr val="accent3"/>
              </a:solidFill>
              <a:cs typeface="Arial"/>
            </a:endParaRPr>
          </a:p>
        </p:txBody>
      </p:sp>
      <p:sp>
        <p:nvSpPr>
          <p:cNvPr id="5" name="TextBox 4">
            <a:extLst>
              <a:ext uri="{FF2B5EF4-FFF2-40B4-BE49-F238E27FC236}">
                <a16:creationId xmlns:a16="http://schemas.microsoft.com/office/drawing/2014/main" id="{451AAE5C-6538-4B7C-883E-4734C9740266}"/>
              </a:ext>
            </a:extLst>
          </p:cNvPr>
          <p:cNvSpPr txBox="1"/>
          <p:nvPr/>
        </p:nvSpPr>
        <p:spPr>
          <a:xfrm>
            <a:off x="5940679" y="1926605"/>
            <a:ext cx="5502856" cy="4607989"/>
          </a:xfrm>
          <a:prstGeom prst="rect">
            <a:avLst/>
          </a:prstGeom>
          <a:noFill/>
        </p:spPr>
        <p:txBody>
          <a:bodyPr wrap="square" lIns="91440" tIns="45720" rIns="91440" bIns="45720" rtlCol="0" anchor="t">
            <a:spAutoFit/>
          </a:bodyPr>
          <a:lstStyle/>
          <a:p>
            <a:r>
              <a:rPr lang="en-GB" sz="1400" b="1" u="sng" dirty="0">
                <a:solidFill>
                  <a:schemeClr val="accent3"/>
                </a:solidFill>
                <a:ea typeface="+mn-lt"/>
                <a:cs typeface="+mn-lt"/>
              </a:rPr>
              <a:t>2) Qualitative assessment</a:t>
            </a:r>
            <a:r>
              <a:rPr lang="en-GB" sz="1400" u="sng" dirty="0">
                <a:solidFill>
                  <a:schemeClr val="accent3"/>
                </a:solidFill>
                <a:ea typeface="+mn-lt"/>
                <a:cs typeface="+mn-lt"/>
              </a:rPr>
              <a:t> </a:t>
            </a:r>
            <a:endParaRPr lang="en-US" sz="1400" u="sng" dirty="0">
              <a:solidFill>
                <a:schemeClr val="accent3"/>
              </a:solidFill>
              <a:cs typeface="Arial"/>
            </a:endParaRPr>
          </a:p>
          <a:p>
            <a:endParaRPr lang="en-GB" sz="1400">
              <a:solidFill>
                <a:schemeClr val="accent3"/>
              </a:solidFill>
              <a:cs typeface="Arial"/>
            </a:endParaRPr>
          </a:p>
          <a:p>
            <a:pPr marL="285750" indent="-285750">
              <a:buFont typeface="Arial"/>
              <a:buChar char="•"/>
            </a:pPr>
            <a:r>
              <a:rPr lang="en-GB" sz="1400" b="1" dirty="0">
                <a:solidFill>
                  <a:schemeClr val="accent3"/>
                </a:solidFill>
                <a:ea typeface="+mn-lt"/>
                <a:cs typeface="+mn-lt"/>
              </a:rPr>
              <a:t>Self-assessments – used to understand syndicate’s own view of reinsurance risk and how it is being managed.</a:t>
            </a:r>
            <a:r>
              <a:rPr lang="en-GB" sz="1400" dirty="0">
                <a:solidFill>
                  <a:schemeClr val="accent3"/>
                </a:solidFill>
                <a:ea typeface="+mn-lt"/>
                <a:cs typeface="+mn-lt"/>
              </a:rPr>
              <a:t> </a:t>
            </a:r>
            <a:endParaRPr lang="en-GB" sz="1400" dirty="0">
              <a:solidFill>
                <a:schemeClr val="accent3"/>
              </a:solidFill>
              <a:cs typeface="Arial"/>
            </a:endParaRPr>
          </a:p>
          <a:p>
            <a:pPr>
              <a:buFont typeface="Arial"/>
              <a:buChar char="•"/>
            </a:pPr>
            <a:endParaRPr lang="en-GB" sz="1400">
              <a:solidFill>
                <a:schemeClr val="accent3"/>
              </a:solidFill>
              <a:ea typeface="+mn-lt"/>
              <a:cs typeface="+mn-lt"/>
            </a:endParaRPr>
          </a:p>
          <a:p>
            <a:pPr marL="285750" indent="-285750">
              <a:buFont typeface="Arial"/>
              <a:buChar char="•"/>
            </a:pPr>
            <a:r>
              <a:rPr lang="en-GB" sz="1400" b="1" dirty="0">
                <a:solidFill>
                  <a:schemeClr val="accent3"/>
                </a:solidFill>
                <a:ea typeface="+mn-lt"/>
                <a:cs typeface="+mn-lt"/>
              </a:rPr>
              <a:t>Additional metrics may be used as indicators for further conversation, such as:</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volume of shared and/or related party reinsurance</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sustainability of reinsurance loss ratios</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level of reinsurance ceding commissions</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consistency and accuracy of reporting</a:t>
            </a:r>
            <a:endParaRPr lang="en-GB" sz="1400" dirty="0">
              <a:solidFill>
                <a:schemeClr val="accent3"/>
              </a:solidFill>
              <a:ea typeface="+mn-lt"/>
              <a:cs typeface="+mn-lt"/>
            </a:endParaRPr>
          </a:p>
          <a:p>
            <a:pPr marL="800100" lvl="1" indent="-342900">
              <a:buAutoNum type="romanLcPeriod"/>
            </a:pPr>
            <a:r>
              <a:rPr lang="en-GB" sz="1400" b="1" dirty="0">
                <a:solidFill>
                  <a:schemeClr val="accent3"/>
                </a:solidFill>
                <a:ea typeface="+mn-lt"/>
                <a:cs typeface="+mn-lt"/>
              </a:rPr>
              <a:t>reinsurer concentration and/or reinsurance credit risk</a:t>
            </a:r>
            <a:br>
              <a:rPr lang="en-GB" sz="1400" b="1" dirty="0">
                <a:ea typeface="+mn-lt"/>
                <a:cs typeface="+mn-lt"/>
              </a:rPr>
            </a:br>
            <a:r>
              <a:rPr lang="en-GB" sz="1400" b="1" dirty="0">
                <a:solidFill>
                  <a:schemeClr val="accent3"/>
                </a:solidFill>
                <a:ea typeface="+mn-lt"/>
                <a:cs typeface="+mn-lt"/>
              </a:rPr>
              <a:t> </a:t>
            </a:r>
            <a:endParaRPr lang="en-GB" sz="1400" dirty="0">
              <a:solidFill>
                <a:schemeClr val="accent3"/>
              </a:solidFill>
              <a:ea typeface="+mn-lt"/>
              <a:cs typeface="+mn-lt"/>
            </a:endParaRPr>
          </a:p>
          <a:p>
            <a:pPr marL="285750" indent="-285750">
              <a:buFont typeface="Arial"/>
              <a:buChar char="•"/>
            </a:pPr>
            <a:r>
              <a:rPr lang="en-GB" sz="1400" b="1" dirty="0">
                <a:solidFill>
                  <a:schemeClr val="accent3"/>
                </a:solidFill>
                <a:ea typeface="+mn-lt"/>
                <a:cs typeface="+mn-lt"/>
              </a:rPr>
              <a:t>Syndicate specific oversight will apply where the self-assessment does not indicate maturity appropriate for materiality </a:t>
            </a:r>
            <a:endParaRPr lang="en-GB" sz="1400" dirty="0">
              <a:solidFill>
                <a:schemeClr val="accent3"/>
              </a:solidFill>
              <a:cs typeface="Arial"/>
            </a:endParaRPr>
          </a:p>
          <a:p>
            <a:endParaRPr lang="en-GB" sz="1400">
              <a:solidFill>
                <a:schemeClr val="accent3"/>
              </a:solidFill>
              <a:cs typeface="Arial"/>
            </a:endParaRPr>
          </a:p>
          <a:p>
            <a:pPr marL="285750" indent="-285750">
              <a:buFont typeface="Arial"/>
              <a:buChar char="•"/>
            </a:pPr>
            <a:r>
              <a:rPr lang="en-GB" sz="1400" b="1" dirty="0">
                <a:solidFill>
                  <a:schemeClr val="accent3"/>
                </a:solidFill>
                <a:ea typeface="+mn-lt"/>
                <a:cs typeface="+mn-lt"/>
              </a:rPr>
              <a:t>Will consider factors which may not be evident in the metrics such as new or pending acquisitions.</a:t>
            </a:r>
            <a:r>
              <a:rPr lang="en-GB" sz="1400" dirty="0">
                <a:solidFill>
                  <a:schemeClr val="accent3"/>
                </a:solidFill>
                <a:ea typeface="+mn-lt"/>
                <a:cs typeface="+mn-lt"/>
              </a:rPr>
              <a:t> </a:t>
            </a:r>
            <a:endParaRPr lang="en-GB" sz="1400" dirty="0">
              <a:solidFill>
                <a:schemeClr val="accent3"/>
              </a:solidFill>
              <a:cs typeface="Arial"/>
            </a:endParaRPr>
          </a:p>
          <a:p>
            <a:pPr marL="457200" indent="-457200" algn="l">
              <a:buAutoNum type="arabicParenR" startAt="2"/>
            </a:pPr>
            <a:endParaRPr lang="en-GB" sz="1400" b="1">
              <a:solidFill>
                <a:schemeClr val="accent3"/>
              </a:solidFill>
              <a:cs typeface="Arial"/>
            </a:endParaRPr>
          </a:p>
        </p:txBody>
      </p:sp>
      <p:grpSp>
        <p:nvGrpSpPr>
          <p:cNvPr id="8" name="Group 7">
            <a:extLst>
              <a:ext uri="{FF2B5EF4-FFF2-40B4-BE49-F238E27FC236}">
                <a16:creationId xmlns:a16="http://schemas.microsoft.com/office/drawing/2014/main" id="{C1F74679-1D90-4A99-8E51-DD554E070865}"/>
              </a:ext>
            </a:extLst>
          </p:cNvPr>
          <p:cNvGrpSpPr/>
          <p:nvPr/>
        </p:nvGrpSpPr>
        <p:grpSpPr>
          <a:xfrm>
            <a:off x="9649791" y="35031"/>
            <a:ext cx="2402547" cy="1372884"/>
            <a:chOff x="9649791" y="35031"/>
            <a:chExt cx="2402547" cy="1372884"/>
          </a:xfrm>
        </p:grpSpPr>
        <p:pic>
          <p:nvPicPr>
            <p:cNvPr id="9" name="Picture 8">
              <a:extLst>
                <a:ext uri="{FF2B5EF4-FFF2-40B4-BE49-F238E27FC236}">
                  <a16:creationId xmlns:a16="http://schemas.microsoft.com/office/drawing/2014/main" id="{F241C65E-A9DA-453C-AF6E-FC5E18F6171C}"/>
                </a:ext>
              </a:extLst>
            </p:cNvPr>
            <p:cNvPicPr>
              <a:picLocks noChangeAspect="1"/>
            </p:cNvPicPr>
            <p:nvPr/>
          </p:nvPicPr>
          <p:blipFill>
            <a:blip r:embed="rId2"/>
            <a:stretch>
              <a:fillRect/>
            </a:stretch>
          </p:blipFill>
          <p:spPr>
            <a:xfrm>
              <a:off x="9649791" y="35031"/>
              <a:ext cx="2402547" cy="1372884"/>
            </a:xfrm>
            <a:prstGeom prst="rect">
              <a:avLst/>
            </a:prstGeom>
          </p:spPr>
        </p:pic>
        <p:sp>
          <p:nvSpPr>
            <p:cNvPr id="10" name="Oval 9">
              <a:extLst>
                <a:ext uri="{FF2B5EF4-FFF2-40B4-BE49-F238E27FC236}">
                  <a16:creationId xmlns:a16="http://schemas.microsoft.com/office/drawing/2014/main" id="{5C33A515-1FA4-4096-B021-902180C1F26F}"/>
                </a:ext>
              </a:extLst>
            </p:cNvPr>
            <p:cNvSpPr/>
            <p:nvPr/>
          </p:nvSpPr>
          <p:spPr>
            <a:xfrm>
              <a:off x="11210925" y="988666"/>
              <a:ext cx="841413" cy="40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grpSp>
      <p:sp>
        <p:nvSpPr>
          <p:cNvPr id="11" name="TextBox 1">
            <a:extLst>
              <a:ext uri="{FF2B5EF4-FFF2-40B4-BE49-F238E27FC236}">
                <a16:creationId xmlns:a16="http://schemas.microsoft.com/office/drawing/2014/main" id="{D446E50B-8F3C-4C75-A12A-F03844FD7BDD}"/>
              </a:ext>
            </a:extLst>
          </p:cNvPr>
          <p:cNvSpPr txBox="1"/>
          <p:nvPr/>
        </p:nvSpPr>
        <p:spPr>
          <a:xfrm>
            <a:off x="539999" y="1536174"/>
            <a:ext cx="11160000" cy="338554"/>
          </a:xfrm>
          <a:prstGeom prst="rect">
            <a:avLst/>
          </a:prstGeom>
          <a:noFill/>
        </p:spPr>
        <p:txBody>
          <a:bodyPr wrap="squar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en-GB" sz="1600" b="1">
                <a:solidFill>
                  <a:schemeClr val="accent3"/>
                </a:solidFill>
              </a:rPr>
              <a:t>Assessment against Principles will be through combination of quantitative and qualitative </a:t>
            </a:r>
          </a:p>
        </p:txBody>
      </p:sp>
    </p:spTree>
    <p:extLst>
      <p:ext uri="{BB962C8B-B14F-4D97-AF65-F5344CB8AC3E}">
        <p14:creationId xmlns:p14="http://schemas.microsoft.com/office/powerpoint/2010/main" val="301166655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 – Outwards Reinsurance</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vert="horz" lIns="0" tIns="0" rIns="0" bIns="0" rtlCol="0" anchor="t">
            <a:spAutoFit/>
          </a:bodyPr>
          <a:lstStyle/>
          <a:p>
            <a:r>
              <a:rPr lang="en-GB" sz="1800">
                <a:solidFill>
                  <a:schemeClr val="accent3"/>
                </a:solidFill>
              </a:rPr>
              <a:t>Interventions specific to Outwards Reinsurance </a:t>
            </a:r>
            <a:endParaRPr lang="en-GB" sz="1800">
              <a:solidFill>
                <a:schemeClr val="accent3"/>
              </a:solidFill>
              <a:highlight>
                <a:srgbClr val="00FFFF"/>
              </a:highlight>
            </a:endParaRPr>
          </a:p>
        </p:txBody>
      </p:sp>
      <p:pic>
        <p:nvPicPr>
          <p:cNvPr id="7" name="Picture 6">
            <a:extLst>
              <a:ext uri="{FF2B5EF4-FFF2-40B4-BE49-F238E27FC236}">
                <a16:creationId xmlns:a16="http://schemas.microsoft.com/office/drawing/2014/main" id="{6A732488-84A2-44C2-BAA2-314C845A7191}"/>
              </a:ext>
            </a:extLst>
          </p:cNvPr>
          <p:cNvPicPr>
            <a:picLocks noChangeAspect="1"/>
          </p:cNvPicPr>
          <p:nvPr/>
        </p:nvPicPr>
        <p:blipFill>
          <a:blip r:embed="rId2"/>
          <a:stretch>
            <a:fillRect/>
          </a:stretch>
        </p:blipFill>
        <p:spPr>
          <a:xfrm>
            <a:off x="9596154" y="46153"/>
            <a:ext cx="2402547" cy="1372884"/>
          </a:xfrm>
          <a:prstGeom prst="rect">
            <a:avLst/>
          </a:prstGeom>
        </p:spPr>
      </p:pic>
      <p:sp>
        <p:nvSpPr>
          <p:cNvPr id="9" name="Oval 8">
            <a:extLst>
              <a:ext uri="{FF2B5EF4-FFF2-40B4-BE49-F238E27FC236}">
                <a16:creationId xmlns:a16="http://schemas.microsoft.com/office/drawing/2014/main" id="{9F87775A-9F2C-4E0F-A9A1-62662E8A4023}"/>
              </a:ext>
            </a:extLst>
          </p:cNvPr>
          <p:cNvSpPr/>
          <p:nvPr/>
        </p:nvSpPr>
        <p:spPr>
          <a:xfrm>
            <a:off x="9596154" y="603845"/>
            <a:ext cx="1602677" cy="385040"/>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pic>
        <p:nvPicPr>
          <p:cNvPr id="6" name="Picture 9">
            <a:extLst>
              <a:ext uri="{FF2B5EF4-FFF2-40B4-BE49-F238E27FC236}">
                <a16:creationId xmlns:a16="http://schemas.microsoft.com/office/drawing/2014/main" id="{87311F98-ABC9-456D-AB4A-D75361C3EEDE}"/>
              </a:ext>
            </a:extLst>
          </p:cNvPr>
          <p:cNvPicPr>
            <a:picLocks noChangeAspect="1"/>
          </p:cNvPicPr>
          <p:nvPr/>
        </p:nvPicPr>
        <p:blipFill>
          <a:blip r:embed="rId3"/>
          <a:stretch>
            <a:fillRect/>
          </a:stretch>
        </p:blipFill>
        <p:spPr>
          <a:xfrm>
            <a:off x="537991" y="1847516"/>
            <a:ext cx="10675343" cy="3043619"/>
          </a:xfrm>
          <a:prstGeom prst="rect">
            <a:avLst/>
          </a:prstGeom>
        </p:spPr>
      </p:pic>
    </p:spTree>
    <p:extLst>
      <p:ext uri="{BB962C8B-B14F-4D97-AF65-F5344CB8AC3E}">
        <p14:creationId xmlns:p14="http://schemas.microsoft.com/office/powerpoint/2010/main" val="40917147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EF09A6-CFD3-4568-B245-4764511495EB}"/>
              </a:ext>
            </a:extLst>
          </p:cNvPr>
          <p:cNvSpPr>
            <a:spLocks noGrp="1"/>
          </p:cNvSpPr>
          <p:nvPr>
            <p:ph type="title"/>
          </p:nvPr>
        </p:nvSpPr>
        <p:spPr/>
        <p:txBody>
          <a:bodyPr/>
          <a:lstStyle/>
          <a:p>
            <a:r>
              <a:rPr lang="en-GB"/>
              <a:t>Oversight Framework – Outwards Reinsurance</a:t>
            </a:r>
          </a:p>
        </p:txBody>
      </p:sp>
      <p:sp>
        <p:nvSpPr>
          <p:cNvPr id="3" name="Text Placeholder 2">
            <a:extLst>
              <a:ext uri="{FF2B5EF4-FFF2-40B4-BE49-F238E27FC236}">
                <a16:creationId xmlns:a16="http://schemas.microsoft.com/office/drawing/2014/main" id="{E4C7E049-DDD3-4664-A978-57CD0D06A388}"/>
              </a:ext>
            </a:extLst>
          </p:cNvPr>
          <p:cNvSpPr>
            <a:spLocks noGrp="1"/>
          </p:cNvSpPr>
          <p:nvPr>
            <p:ph type="body" sz="quarter" idx="16"/>
          </p:nvPr>
        </p:nvSpPr>
        <p:spPr>
          <a:xfrm>
            <a:off x="531812" y="5667126"/>
            <a:ext cx="10679113" cy="902874"/>
          </a:xfrm>
        </p:spPr>
        <p:txBody>
          <a:bodyPr/>
          <a:lstStyle/>
          <a:p>
            <a:pPr algn="l"/>
            <a:r>
              <a:rPr lang="en-GB">
                <a:ea typeface="+mn-lt"/>
                <a:cs typeface="+mn-lt"/>
              </a:rPr>
              <a:t>There will be continuous quantitative and qualitative assessment of materiality and maturity and data accuracy through the year based on Lloyd's interactions with Managing Agents, syndicate returns (such as QMA, QMB, SRS, RDS) and document review. </a:t>
            </a:r>
            <a:endParaRPr lang="en-GB">
              <a:cs typeface="Arial"/>
            </a:endParaRPr>
          </a:p>
        </p:txBody>
      </p:sp>
      <p:sp>
        <p:nvSpPr>
          <p:cNvPr id="4" name="Text Placeholder 3">
            <a:extLst>
              <a:ext uri="{FF2B5EF4-FFF2-40B4-BE49-F238E27FC236}">
                <a16:creationId xmlns:a16="http://schemas.microsoft.com/office/drawing/2014/main" id="{CCB18E58-A53A-4BEB-A6B6-50B5F1DE3FCC}"/>
              </a:ext>
            </a:extLst>
          </p:cNvPr>
          <p:cNvSpPr>
            <a:spLocks noGrp="1"/>
          </p:cNvSpPr>
          <p:nvPr>
            <p:ph type="body" sz="quarter" idx="17"/>
          </p:nvPr>
        </p:nvSpPr>
        <p:spPr/>
        <p:txBody>
          <a:bodyPr/>
          <a:lstStyle/>
          <a:p>
            <a:r>
              <a:rPr lang="en-GB">
                <a:solidFill>
                  <a:schemeClr val="accent1"/>
                </a:solidFill>
              </a:rPr>
              <a:t>Annual cycle of activity </a:t>
            </a:r>
          </a:p>
        </p:txBody>
      </p:sp>
      <p:pic>
        <p:nvPicPr>
          <p:cNvPr id="6" name="Picture 5">
            <a:extLst>
              <a:ext uri="{FF2B5EF4-FFF2-40B4-BE49-F238E27FC236}">
                <a16:creationId xmlns:a16="http://schemas.microsoft.com/office/drawing/2014/main" id="{9F2ABAA4-21FB-4F8C-B100-093C96245FA7}"/>
              </a:ext>
            </a:extLst>
          </p:cNvPr>
          <p:cNvPicPr>
            <a:picLocks noChangeAspect="1"/>
          </p:cNvPicPr>
          <p:nvPr/>
        </p:nvPicPr>
        <p:blipFill>
          <a:blip r:embed="rId2"/>
          <a:stretch>
            <a:fillRect/>
          </a:stretch>
        </p:blipFill>
        <p:spPr>
          <a:xfrm>
            <a:off x="9596154" y="46153"/>
            <a:ext cx="2402547" cy="1372884"/>
          </a:xfrm>
          <a:prstGeom prst="rect">
            <a:avLst/>
          </a:prstGeom>
        </p:spPr>
      </p:pic>
      <p:sp>
        <p:nvSpPr>
          <p:cNvPr id="7" name="Oval 6">
            <a:extLst>
              <a:ext uri="{FF2B5EF4-FFF2-40B4-BE49-F238E27FC236}">
                <a16:creationId xmlns:a16="http://schemas.microsoft.com/office/drawing/2014/main" id="{D398B97E-F3B9-4164-BA58-5DFBDB6D7E36}"/>
              </a:ext>
            </a:extLst>
          </p:cNvPr>
          <p:cNvSpPr/>
          <p:nvPr/>
        </p:nvSpPr>
        <p:spPr>
          <a:xfrm>
            <a:off x="10368447" y="988666"/>
            <a:ext cx="841413" cy="400693"/>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graphicFrame>
        <p:nvGraphicFramePr>
          <p:cNvPr id="144" name="Diagram 143">
            <a:extLst>
              <a:ext uri="{FF2B5EF4-FFF2-40B4-BE49-F238E27FC236}">
                <a16:creationId xmlns:a16="http://schemas.microsoft.com/office/drawing/2014/main" id="{733B8136-80D2-44ED-82B4-12866B4B9233}"/>
              </a:ext>
            </a:extLst>
          </p:cNvPr>
          <p:cNvGraphicFramePr/>
          <p:nvPr/>
        </p:nvGraphicFramePr>
        <p:xfrm>
          <a:off x="2032000" y="1639970"/>
          <a:ext cx="8236140" cy="4093551"/>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24895980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5848350" cy="1454041"/>
          </a:xfrm>
        </p:spPr>
        <p:txBody>
          <a:bodyPr/>
          <a:lstStyle/>
          <a:p>
            <a:r>
              <a:rPr lang="en-GB"/>
              <a:t>Case studies</a:t>
            </a:r>
          </a:p>
          <a:p>
            <a:r>
              <a:rPr lang="en-GB" sz="2000">
                <a:cs typeface="Arial"/>
              </a:rPr>
              <a:t>Bringing the Framework to life</a:t>
            </a:r>
            <a:endParaRPr lang="en-GB" sz="2000"/>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vert="horz" lIns="0" tIns="0" rIns="0" bIns="0" rtlCol="0" anchor="t">
            <a:noAutofit/>
          </a:bodyPr>
          <a:lstStyle/>
          <a:p>
            <a:r>
              <a:rPr lang="en-GB"/>
              <a:t>Dominic Thomas</a:t>
            </a:r>
          </a:p>
        </p:txBody>
      </p:sp>
    </p:spTree>
    <p:extLst>
      <p:ext uri="{BB962C8B-B14F-4D97-AF65-F5344CB8AC3E}">
        <p14:creationId xmlns:p14="http://schemas.microsoft.com/office/powerpoint/2010/main" val="3280497855"/>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Picture 9">
            <a:extLst>
              <a:ext uri="{FF2B5EF4-FFF2-40B4-BE49-F238E27FC236}">
                <a16:creationId xmlns:a16="http://schemas.microsoft.com/office/drawing/2014/main" id="{CBD85460-F9C9-464E-BFB9-6AE23DE243BE}"/>
              </a:ext>
            </a:extLst>
          </p:cNvPr>
          <p:cNvPicPr>
            <a:picLocks noChangeAspect="1"/>
          </p:cNvPicPr>
          <p:nvPr/>
        </p:nvPicPr>
        <p:blipFill rotWithShape="1">
          <a:blip r:embed="rId3"/>
          <a:srcRect b="13312"/>
          <a:stretch/>
        </p:blipFill>
        <p:spPr>
          <a:xfrm>
            <a:off x="490105" y="1570508"/>
            <a:ext cx="4525180" cy="4678008"/>
          </a:xfrm>
          <a:prstGeom prst="rect">
            <a:avLst/>
          </a:prstGeom>
        </p:spPr>
      </p:pic>
      <p:sp>
        <p:nvSpPr>
          <p:cNvPr id="2" name="Content Placeholder 1">
            <a:extLst>
              <a:ext uri="{FF2B5EF4-FFF2-40B4-BE49-F238E27FC236}">
                <a16:creationId xmlns:a16="http://schemas.microsoft.com/office/drawing/2014/main" id="{1E7D6A88-2899-4BFB-B52B-B791DFC7F5A3}"/>
              </a:ext>
            </a:extLst>
          </p:cNvPr>
          <p:cNvSpPr>
            <a:spLocks noGrp="1"/>
          </p:cNvSpPr>
          <p:nvPr>
            <p:ph idx="1"/>
          </p:nvPr>
        </p:nvSpPr>
        <p:spPr>
          <a:xfrm>
            <a:off x="539999" y="1638606"/>
            <a:ext cx="11160000" cy="4679950"/>
          </a:xfrm>
        </p:spPr>
        <p:txBody>
          <a:bodyPr/>
          <a:lstStyle/>
          <a:p>
            <a:pPr lvl="1"/>
            <a:endParaRPr lang="en-GB" sz="1600" b="1"/>
          </a:p>
          <a:p>
            <a:pPr marL="342900" lvl="1" indent="-342900">
              <a:buFont typeface="Arial" panose="020B0604020202020204" pitchFamily="34" charset="0"/>
              <a:buChar char="•"/>
            </a:pPr>
            <a:endParaRPr lang="en-GB" sz="1600" b="1"/>
          </a:p>
          <a:p>
            <a:pPr lvl="1"/>
            <a:endParaRPr lang="en-GB" b="1"/>
          </a:p>
          <a:p>
            <a:pPr lvl="1"/>
            <a:endParaRPr lang="en-GB"/>
          </a:p>
        </p:txBody>
      </p:sp>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dirty="0"/>
              <a:t>Case Study 1: Syndicate X </a:t>
            </a:r>
          </a:p>
        </p:txBody>
      </p:sp>
      <p:sp>
        <p:nvSpPr>
          <p:cNvPr id="4" name="Rectangle 3">
            <a:extLst>
              <a:ext uri="{FF2B5EF4-FFF2-40B4-BE49-F238E27FC236}">
                <a16:creationId xmlns:a16="http://schemas.microsoft.com/office/drawing/2014/main" id="{C2C59914-0C93-4DD3-9C76-066C75D890CE}"/>
              </a:ext>
            </a:extLst>
          </p:cNvPr>
          <p:cNvSpPr/>
          <p:nvPr/>
        </p:nvSpPr>
        <p:spPr>
          <a:xfrm>
            <a:off x="5970901" y="2188951"/>
            <a:ext cx="5729097" cy="3137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algn="ctr"/>
            <a:r>
              <a:rPr lang="en-GB" sz="1000" b="1" dirty="0"/>
              <a:t>Syndicate X – Sub-Principle 1</a:t>
            </a:r>
          </a:p>
          <a:p>
            <a:endParaRPr lang="en-GB" sz="1000" b="1">
              <a:cs typeface="Arial"/>
            </a:endParaRPr>
          </a:p>
          <a:p>
            <a:r>
              <a:rPr lang="en-GB" sz="1000" b="1" dirty="0">
                <a:ea typeface="+mn-lt"/>
                <a:cs typeface="+mn-lt"/>
              </a:rPr>
              <a:t>Perceived Outcomes</a:t>
            </a:r>
          </a:p>
          <a:p>
            <a:r>
              <a:rPr lang="en-GB" sz="1000" dirty="0">
                <a:ea typeface="+mn-lt"/>
                <a:cs typeface="+mn-lt"/>
              </a:rPr>
              <a:t>Syndicate's Reinsurance Strategy and Purchasing Plans are subject to a strong independent review process with senior management involved pre- and post-placement.</a:t>
            </a:r>
          </a:p>
          <a:p>
            <a:endParaRPr lang="en-GB" sz="1000" b="1">
              <a:ea typeface="+mn-lt"/>
              <a:cs typeface="+mn-lt"/>
            </a:endParaRPr>
          </a:p>
          <a:p>
            <a:r>
              <a:rPr lang="en-GB" sz="1000" b="1" dirty="0">
                <a:ea typeface="+mn-lt"/>
                <a:cs typeface="+mn-lt"/>
              </a:rPr>
              <a:t>How do we know this? </a:t>
            </a:r>
            <a:endParaRPr lang="en-GB" dirty="0"/>
          </a:p>
          <a:p>
            <a:r>
              <a:rPr lang="en-GB" sz="1000" dirty="0"/>
              <a:t>Strong knowledge of Outwards Reinsurance placements as part of regular discussions with senior management. Syndicate Performance Managers report that purchases are discussed as part of their regular meetings and provide meeting packs that closely align to the purchasing strategy discuss with the syndicate's Outwards Reinsurance team. </a:t>
            </a:r>
            <a:endParaRPr lang="en-GB" sz="1000" dirty="0">
              <a:cs typeface="Arial"/>
            </a:endParaRPr>
          </a:p>
          <a:p>
            <a:endParaRPr lang="en-GB" sz="1000">
              <a:cs typeface="Arial"/>
            </a:endParaRPr>
          </a:p>
          <a:p>
            <a:r>
              <a:rPr lang="en-GB" sz="1000" dirty="0">
                <a:cs typeface="Arial"/>
              </a:rPr>
              <a:t>Actuarial review is presented to the Lloyd's ORI team as part of wash-up meetings showing the differences between the planned structures and those purchased. </a:t>
            </a:r>
          </a:p>
          <a:p>
            <a:endParaRPr lang="en-GB" sz="1000"/>
          </a:p>
          <a:p>
            <a:endParaRPr lang="en-GB" sz="1000"/>
          </a:p>
          <a:p>
            <a:r>
              <a:rPr lang="en-GB" sz="1000" b="1" dirty="0"/>
              <a:t>Managing Agent rating</a:t>
            </a:r>
            <a:endParaRPr lang="en-GB" sz="1000" b="1" dirty="0">
              <a:cs typeface="Arial"/>
            </a:endParaRPr>
          </a:p>
          <a:p>
            <a:r>
              <a:rPr lang="en-GB" sz="1000" dirty="0"/>
              <a:t>Expected Maturity – Intermediate</a:t>
            </a:r>
            <a:endParaRPr lang="en-GB" sz="1000" dirty="0">
              <a:cs typeface="Arial"/>
            </a:endParaRPr>
          </a:p>
          <a:p>
            <a:r>
              <a:rPr lang="en-GB" sz="1000" dirty="0"/>
              <a:t>Actual Maturity - Established</a:t>
            </a:r>
            <a:endParaRPr lang="en-GB" sz="1000" dirty="0">
              <a:cs typeface="Arial"/>
            </a:endParaRPr>
          </a:p>
        </p:txBody>
      </p:sp>
      <p:sp>
        <p:nvSpPr>
          <p:cNvPr id="5" name="Rectangle 4">
            <a:extLst>
              <a:ext uri="{FF2B5EF4-FFF2-40B4-BE49-F238E27FC236}">
                <a16:creationId xmlns:a16="http://schemas.microsoft.com/office/drawing/2014/main" id="{A9B8F96A-166A-4511-A93E-DF43CE759747}"/>
              </a:ext>
            </a:extLst>
          </p:cNvPr>
          <p:cNvSpPr/>
          <p:nvPr/>
        </p:nvSpPr>
        <p:spPr>
          <a:xfrm>
            <a:off x="2860545" y="3785215"/>
            <a:ext cx="1048060" cy="152692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9" name="Text Placeholder 8">
            <a:extLst>
              <a:ext uri="{FF2B5EF4-FFF2-40B4-BE49-F238E27FC236}">
                <a16:creationId xmlns:a16="http://schemas.microsoft.com/office/drawing/2014/main" id="{945C64BA-75BB-44FE-B204-A4A58FC04452}"/>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2551881307"/>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Picture 10" descr="Table&#10;&#10;Description automatically generated">
            <a:extLst>
              <a:ext uri="{FF2B5EF4-FFF2-40B4-BE49-F238E27FC236}">
                <a16:creationId xmlns:a16="http://schemas.microsoft.com/office/drawing/2014/main" id="{6CFA0A73-A3BC-4B8F-B6E8-F1C838C10A5E}"/>
              </a:ext>
            </a:extLst>
          </p:cNvPr>
          <p:cNvPicPr>
            <a:picLocks noChangeAspect="1"/>
          </p:cNvPicPr>
          <p:nvPr/>
        </p:nvPicPr>
        <p:blipFill>
          <a:blip r:embed="rId3"/>
          <a:stretch>
            <a:fillRect/>
          </a:stretch>
        </p:blipFill>
        <p:spPr>
          <a:xfrm>
            <a:off x="542158" y="1635540"/>
            <a:ext cx="4502150" cy="3925660"/>
          </a:xfrm>
          <a:prstGeom prst="rect">
            <a:avLst/>
          </a:prstGeom>
        </p:spPr>
      </p:pic>
      <p:sp>
        <p:nvSpPr>
          <p:cNvPr id="2" name="Content Placeholder 1">
            <a:extLst>
              <a:ext uri="{FF2B5EF4-FFF2-40B4-BE49-F238E27FC236}">
                <a16:creationId xmlns:a16="http://schemas.microsoft.com/office/drawing/2014/main" id="{1E7D6A88-2899-4BFB-B52B-B791DFC7F5A3}"/>
              </a:ext>
            </a:extLst>
          </p:cNvPr>
          <p:cNvSpPr>
            <a:spLocks noGrp="1"/>
          </p:cNvSpPr>
          <p:nvPr>
            <p:ph idx="1"/>
          </p:nvPr>
        </p:nvSpPr>
        <p:spPr>
          <a:xfrm>
            <a:off x="539999" y="1638606"/>
            <a:ext cx="11160000" cy="4679950"/>
          </a:xfrm>
        </p:spPr>
        <p:txBody>
          <a:bodyPr/>
          <a:lstStyle/>
          <a:p>
            <a:pPr lvl="1"/>
            <a:endParaRPr lang="en-GB" sz="1600" b="1"/>
          </a:p>
          <a:p>
            <a:pPr marL="342900" lvl="1" indent="-342900">
              <a:buFont typeface="Arial" panose="020B0604020202020204" pitchFamily="34" charset="0"/>
              <a:buChar char="•"/>
            </a:pPr>
            <a:endParaRPr lang="en-GB" sz="1600" b="1"/>
          </a:p>
          <a:p>
            <a:pPr lvl="1"/>
            <a:endParaRPr lang="en-GB" b="1"/>
          </a:p>
          <a:p>
            <a:pPr lvl="1"/>
            <a:endParaRPr lang="en-GB"/>
          </a:p>
        </p:txBody>
      </p:sp>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dirty="0"/>
              <a:t>Case Study: Syndicate X </a:t>
            </a:r>
          </a:p>
        </p:txBody>
      </p:sp>
      <p:sp>
        <p:nvSpPr>
          <p:cNvPr id="4" name="Rectangle 3">
            <a:extLst>
              <a:ext uri="{FF2B5EF4-FFF2-40B4-BE49-F238E27FC236}">
                <a16:creationId xmlns:a16="http://schemas.microsoft.com/office/drawing/2014/main" id="{C2C59914-0C93-4DD3-9C76-066C75D890CE}"/>
              </a:ext>
            </a:extLst>
          </p:cNvPr>
          <p:cNvSpPr/>
          <p:nvPr/>
        </p:nvSpPr>
        <p:spPr>
          <a:xfrm>
            <a:off x="5970901" y="2236576"/>
            <a:ext cx="5729097" cy="3137105"/>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000" b="1" dirty="0">
                <a:solidFill>
                  <a:srgbClr val="FFFFFF"/>
                </a:solidFill>
              </a:rPr>
              <a:t>Syndicate X – Sub-Principle 4</a:t>
            </a:r>
            <a:endParaRPr lang="en-GB" sz="1000" b="1" dirty="0">
              <a:solidFill>
                <a:srgbClr val="FFFFFF"/>
              </a:solidFill>
              <a:cs typeface="Arial"/>
            </a:endParaRPr>
          </a:p>
          <a:p>
            <a:r>
              <a:rPr lang="en-GB" sz="1000" b="1" dirty="0">
                <a:solidFill>
                  <a:srgbClr val="FFFFFF"/>
                </a:solidFill>
              </a:rPr>
              <a:t>Perceived outcomes</a:t>
            </a:r>
            <a:endParaRPr lang="en-GB" sz="1000" b="1" dirty="0">
              <a:solidFill>
                <a:srgbClr val="FFFFFF"/>
              </a:solidFill>
              <a:cs typeface="Arial"/>
            </a:endParaRPr>
          </a:p>
          <a:p>
            <a:r>
              <a:rPr lang="en-GB" sz="1000" dirty="0">
                <a:solidFill>
                  <a:srgbClr val="FFFFFF"/>
                </a:solidFill>
                <a:cs typeface="Arial"/>
              </a:rPr>
              <a:t>External reporting is efficient, timely and seemingly accurate but is not reviewed by multiple levels of management.</a:t>
            </a:r>
          </a:p>
          <a:p>
            <a:endParaRPr lang="en-GB" sz="1000">
              <a:solidFill>
                <a:srgbClr val="FFFFFF"/>
              </a:solidFill>
              <a:cs typeface="Arial"/>
            </a:endParaRPr>
          </a:p>
          <a:p>
            <a:r>
              <a:rPr lang="en-GB" sz="1000" b="1" dirty="0">
                <a:solidFill>
                  <a:srgbClr val="FFFFFF"/>
                </a:solidFill>
              </a:rPr>
              <a:t>How do we know this? </a:t>
            </a:r>
            <a:endParaRPr lang="en-GB" sz="1000" b="1" dirty="0">
              <a:solidFill>
                <a:srgbClr val="FFFFFF"/>
              </a:solidFill>
              <a:cs typeface="Arial"/>
            </a:endParaRPr>
          </a:p>
          <a:p>
            <a:r>
              <a:rPr lang="en-GB" sz="1000" dirty="0">
                <a:solidFill>
                  <a:srgbClr val="FFFFFF"/>
                </a:solidFill>
              </a:rPr>
              <a:t>Whilst the QMA 710 returns are accurately completed there is a lack of communication between the ORI team and senior management. </a:t>
            </a:r>
            <a:endParaRPr lang="en-GB" sz="1000" dirty="0">
              <a:solidFill>
                <a:srgbClr val="FFFFFF"/>
              </a:solidFill>
              <a:cs typeface="Arial"/>
            </a:endParaRPr>
          </a:p>
          <a:p>
            <a:endParaRPr lang="en-GB" sz="1000">
              <a:solidFill>
                <a:srgbClr val="FFFFFF"/>
              </a:solidFill>
              <a:cs typeface="Arial"/>
            </a:endParaRPr>
          </a:p>
          <a:p>
            <a:r>
              <a:rPr lang="en-GB" sz="1000" dirty="0">
                <a:solidFill>
                  <a:srgbClr val="FFFFFF"/>
                </a:solidFill>
                <a:cs typeface="Arial"/>
              </a:rPr>
              <a:t>Aged Debt over 6 months continues to grow materially including with sub-A rated entities. When asked about this senior management is unaware of the issues or the cause. Upon investigation it emerges that the Aged Debt monitoring is not being escalated when triggering KRIs. </a:t>
            </a:r>
          </a:p>
          <a:p>
            <a:endParaRPr lang="en-GB" sz="1000">
              <a:solidFill>
                <a:srgbClr val="FFFFFF"/>
              </a:solidFill>
              <a:cs typeface="Arial"/>
            </a:endParaRPr>
          </a:p>
          <a:p>
            <a:r>
              <a:rPr lang="en-GB" sz="1000" b="1" dirty="0">
                <a:solidFill>
                  <a:srgbClr val="FFFFFF"/>
                </a:solidFill>
              </a:rPr>
              <a:t>Managing Agent rating</a:t>
            </a:r>
            <a:endParaRPr lang="en-GB" sz="1000" b="1" dirty="0">
              <a:solidFill>
                <a:srgbClr val="FFFFFF"/>
              </a:solidFill>
              <a:cs typeface="Arial"/>
            </a:endParaRPr>
          </a:p>
          <a:p>
            <a:r>
              <a:rPr lang="en-GB" sz="1000" dirty="0">
                <a:solidFill>
                  <a:srgbClr val="FFFFFF"/>
                </a:solidFill>
              </a:rPr>
              <a:t>Expected Maturity – Intermediate</a:t>
            </a:r>
            <a:endParaRPr lang="en-GB" sz="1000" dirty="0">
              <a:solidFill>
                <a:srgbClr val="FFFFFF"/>
              </a:solidFill>
              <a:cs typeface="Arial"/>
            </a:endParaRPr>
          </a:p>
          <a:p>
            <a:r>
              <a:rPr lang="en-GB" sz="1000" dirty="0">
                <a:solidFill>
                  <a:srgbClr val="FFFFFF"/>
                </a:solidFill>
              </a:rPr>
              <a:t>Actual Maturity - Foundation</a:t>
            </a:r>
            <a:endParaRPr lang="en-GB" sz="1000" dirty="0" err="1">
              <a:solidFill>
                <a:srgbClr val="FFFFFF"/>
              </a:solidFill>
              <a:cs typeface="Arial"/>
            </a:endParaRPr>
          </a:p>
        </p:txBody>
      </p:sp>
      <p:sp>
        <p:nvSpPr>
          <p:cNvPr id="5" name="Rectangle 4">
            <a:extLst>
              <a:ext uri="{FF2B5EF4-FFF2-40B4-BE49-F238E27FC236}">
                <a16:creationId xmlns:a16="http://schemas.microsoft.com/office/drawing/2014/main" id="{A9B8F96A-166A-4511-A93E-DF43CE759747}"/>
              </a:ext>
            </a:extLst>
          </p:cNvPr>
          <p:cNvSpPr/>
          <p:nvPr/>
        </p:nvSpPr>
        <p:spPr>
          <a:xfrm>
            <a:off x="2906363" y="4686423"/>
            <a:ext cx="1052714" cy="757203"/>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3" name="Rectangle 12">
            <a:extLst>
              <a:ext uri="{FF2B5EF4-FFF2-40B4-BE49-F238E27FC236}">
                <a16:creationId xmlns:a16="http://schemas.microsoft.com/office/drawing/2014/main" id="{A944983F-0B71-46BA-9488-221B110BFED5}"/>
              </a:ext>
            </a:extLst>
          </p:cNvPr>
          <p:cNvSpPr/>
          <p:nvPr/>
        </p:nvSpPr>
        <p:spPr>
          <a:xfrm>
            <a:off x="788638" y="4558546"/>
            <a:ext cx="1060706" cy="469919"/>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4" name="Rectangle 13">
            <a:extLst>
              <a:ext uri="{FF2B5EF4-FFF2-40B4-BE49-F238E27FC236}">
                <a16:creationId xmlns:a16="http://schemas.microsoft.com/office/drawing/2014/main" id="{3C2A0151-5C93-4782-B896-C277ED5DE80C}"/>
              </a:ext>
            </a:extLst>
          </p:cNvPr>
          <p:cNvSpPr/>
          <p:nvPr/>
        </p:nvSpPr>
        <p:spPr>
          <a:xfrm>
            <a:off x="1843833" y="2394729"/>
            <a:ext cx="1062403" cy="165222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7" name="Text Placeholder 6">
            <a:extLst>
              <a:ext uri="{FF2B5EF4-FFF2-40B4-BE49-F238E27FC236}">
                <a16:creationId xmlns:a16="http://schemas.microsoft.com/office/drawing/2014/main" id="{F07DB370-0D1C-4AA2-BE56-4DBD8A8F7B0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16608396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5848350" cy="1454041"/>
          </a:xfrm>
        </p:spPr>
        <p:txBody>
          <a:bodyPr/>
          <a:lstStyle/>
          <a:p>
            <a:r>
              <a:rPr lang="en-GB"/>
              <a:t>Oversight Framework: </a:t>
            </a:r>
            <a:endParaRPr lang="en-GB">
              <a:cs typeface="Arial"/>
            </a:endParaRPr>
          </a:p>
          <a:p>
            <a:r>
              <a:rPr lang="en-GB" sz="3200" b="0" i="1"/>
              <a:t>Overview of broader framework</a:t>
            </a:r>
          </a:p>
          <a:p>
            <a:endParaRPr lang="en-GB"/>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a:lstStyle/>
          <a:p>
            <a:r>
              <a:rPr lang="en-GB"/>
              <a:t>Lyndsay Deeves</a:t>
            </a:r>
          </a:p>
          <a:p>
            <a:r>
              <a:rPr lang="en-GB" i="1"/>
              <a:t>Pre-recorded</a:t>
            </a:r>
          </a:p>
        </p:txBody>
      </p:sp>
    </p:spTree>
    <p:extLst>
      <p:ext uri="{BB962C8B-B14F-4D97-AF65-F5344CB8AC3E}">
        <p14:creationId xmlns:p14="http://schemas.microsoft.com/office/powerpoint/2010/main" val="921386026"/>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CB6E-C260-4465-9970-9A27AAF8CFB1}"/>
              </a:ext>
            </a:extLst>
          </p:cNvPr>
          <p:cNvSpPr>
            <a:spLocks noGrp="1"/>
          </p:cNvSpPr>
          <p:nvPr>
            <p:ph type="title"/>
          </p:nvPr>
        </p:nvSpPr>
        <p:spPr/>
        <p:txBody>
          <a:bodyPr/>
          <a:lstStyle/>
          <a:p>
            <a:r>
              <a:rPr lang="en-GB" dirty="0"/>
              <a:t>Case Study 1: Syndicate X</a:t>
            </a:r>
            <a:endParaRPr lang="en-GB" dirty="0">
              <a:cs typeface="Arial"/>
            </a:endParaRPr>
          </a:p>
        </p:txBody>
      </p:sp>
      <p:sp>
        <p:nvSpPr>
          <p:cNvPr id="3" name="Text Placeholder 2">
            <a:extLst>
              <a:ext uri="{FF2B5EF4-FFF2-40B4-BE49-F238E27FC236}">
                <a16:creationId xmlns:a16="http://schemas.microsoft.com/office/drawing/2014/main" id="{B1B62ABD-57E9-4359-9FF2-9FF17E6C1FF4}"/>
              </a:ext>
            </a:extLst>
          </p:cNvPr>
          <p:cNvSpPr>
            <a:spLocks noGrp="1"/>
          </p:cNvSpPr>
          <p:nvPr>
            <p:ph type="body" sz="quarter" idx="16"/>
          </p:nvPr>
        </p:nvSpPr>
        <p:spPr>
          <a:xfrm>
            <a:off x="6051176" y="6318000"/>
            <a:ext cx="5114925" cy="252000"/>
          </a:xfrm>
        </p:spPr>
        <p:txBody>
          <a:bodyPr/>
          <a:lstStyle/>
          <a:p>
            <a:endParaRPr lang="en-GB"/>
          </a:p>
        </p:txBody>
      </p:sp>
      <p:graphicFrame>
        <p:nvGraphicFramePr>
          <p:cNvPr id="6" name="Table 5">
            <a:extLst>
              <a:ext uri="{FF2B5EF4-FFF2-40B4-BE49-F238E27FC236}">
                <a16:creationId xmlns:a16="http://schemas.microsoft.com/office/drawing/2014/main" id="{9125896F-FD58-4087-A9A8-D474C2823A56}"/>
              </a:ext>
            </a:extLst>
          </p:cNvPr>
          <p:cNvGraphicFramePr>
            <a:graphicFrameLocks noGrp="1"/>
          </p:cNvGraphicFramePr>
          <p:nvPr>
            <p:extLst>
              <p:ext uri="{D42A27DB-BD31-4B8C-83A1-F6EECF244321}">
                <p14:modId xmlns:p14="http://schemas.microsoft.com/office/powerpoint/2010/main" val="3243597705"/>
              </p:ext>
            </p:extLst>
          </p:nvPr>
        </p:nvGraphicFramePr>
        <p:xfrm>
          <a:off x="533400" y="1687513"/>
          <a:ext cx="7386775" cy="3359951"/>
        </p:xfrm>
        <a:graphic>
          <a:graphicData uri="http://schemas.openxmlformats.org/drawingml/2006/table">
            <a:tbl>
              <a:tblPr/>
              <a:tblGrid>
                <a:gridCol w="1346200">
                  <a:extLst>
                    <a:ext uri="{9D8B030D-6E8A-4147-A177-3AD203B41FA5}">
                      <a16:colId xmlns:a16="http://schemas.microsoft.com/office/drawing/2014/main" val="2147748649"/>
                    </a:ext>
                  </a:extLst>
                </a:gridCol>
                <a:gridCol w="4600575">
                  <a:extLst>
                    <a:ext uri="{9D8B030D-6E8A-4147-A177-3AD203B41FA5}">
                      <a16:colId xmlns:a16="http://schemas.microsoft.com/office/drawing/2014/main" val="1663432767"/>
                    </a:ext>
                  </a:extLst>
                </a:gridCol>
                <a:gridCol w="720000">
                  <a:extLst>
                    <a:ext uri="{9D8B030D-6E8A-4147-A177-3AD203B41FA5}">
                      <a16:colId xmlns:a16="http://schemas.microsoft.com/office/drawing/2014/main" val="1960314119"/>
                    </a:ext>
                  </a:extLst>
                </a:gridCol>
                <a:gridCol w="720000">
                  <a:extLst>
                    <a:ext uri="{9D8B030D-6E8A-4147-A177-3AD203B41FA5}">
                      <a16:colId xmlns:a16="http://schemas.microsoft.com/office/drawing/2014/main" val="228821453"/>
                    </a:ext>
                  </a:extLst>
                </a:gridCol>
              </a:tblGrid>
              <a:tr h="1078367">
                <a:tc gridSpan="2">
                  <a:txBody>
                    <a:bodyPr/>
                    <a:lstStyle/>
                    <a:p>
                      <a:pPr algn="ctr" fontAlgn="ctr"/>
                      <a:r>
                        <a:rPr lang="en-GB" sz="800" b="1" i="0" u="none" strike="noStrike">
                          <a:solidFill>
                            <a:srgbClr val="000000"/>
                          </a:solidFill>
                          <a:effectLst/>
                          <a:latin typeface="Arial"/>
                        </a:rPr>
                        <a:t>Principle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ctr"/>
                      <a:r>
                        <a:rPr lang="en-GB" sz="800" b="1" i="0" u="none" strike="noStrike">
                          <a:solidFill>
                            <a:srgbClr val="000000"/>
                          </a:solidFill>
                          <a:effectLst/>
                          <a:latin typeface="Arial"/>
                        </a:rPr>
                        <a:t>Expected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800" b="1" i="0" u="none" strike="noStrike">
                          <a:solidFill>
                            <a:srgbClr val="000000"/>
                          </a:solidFill>
                          <a:effectLst/>
                          <a:latin typeface="Arial"/>
                        </a:rPr>
                        <a:t>Assessment of Agent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4040789284"/>
                  </a:ext>
                </a:extLst>
              </a:tr>
              <a:tr h="771964">
                <a:tc gridSpan="2">
                  <a:txBody>
                    <a:bodyPr/>
                    <a:lstStyle/>
                    <a:p>
                      <a:pPr lvl="0" algn="l">
                        <a:lnSpc>
                          <a:spcPct val="100000"/>
                        </a:lnSpc>
                        <a:spcBef>
                          <a:spcPts val="0"/>
                        </a:spcBef>
                        <a:spcAft>
                          <a:spcPts val="0"/>
                        </a:spcAft>
                        <a:buNone/>
                      </a:pPr>
                      <a:r>
                        <a:rPr lang="en-GB" sz="800" b="1" i="0" u="none" strike="noStrike" noProof="0">
                          <a:effectLst/>
                        </a:rPr>
                        <a:t>3. Outwards Reinsurance</a:t>
                      </a:r>
                      <a:br>
                        <a:rPr lang="en-GB" sz="800" b="1" i="0" u="none" strike="noStrike" noProof="0">
                          <a:effectLst/>
                        </a:rPr>
                      </a:br>
                      <a:r>
                        <a:rPr lang="en-GB" sz="800" b="1" i="0" u="none" strike="noStrike" noProof="0">
                          <a:effectLst/>
                        </a:rPr>
                        <a:t> </a:t>
                      </a:r>
                      <a:r>
                        <a:rPr lang="en-GB" sz="800" b="0" i="0" u="none" strike="noStrike" noProof="0">
                          <a:effectLst/>
                        </a:rPr>
                        <a:t>Managing agents should define and execute syndicate outwards reinsurance strategy and purchasing plans which effectively support the wider syndicate business strategy and objectives.  </a:t>
                      </a:r>
                      <a:endParaRPr lang="en-US"/>
                    </a:p>
                    <a:p>
                      <a:pPr lvl="0" algn="l">
                        <a:buNone/>
                      </a:pPr>
                      <a:r>
                        <a:rPr lang="en-GB" sz="800" b="0" i="0" u="none" strike="noStrike" noProof="0">
                          <a:effectLst/>
                        </a:rPr>
                        <a:t>To support this, managing agents should ensure their syndicates':</a:t>
                      </a:r>
                      <a:endParaRPr lang="en-GB"/>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241000660"/>
                  </a:ext>
                </a:extLst>
              </a:tr>
              <a:tr h="377405">
                <a:tc>
                  <a:txBody>
                    <a:bodyPr/>
                    <a:lstStyle/>
                    <a:p>
                      <a:pPr algn="ctr" fontAlgn="ctr"/>
                      <a:r>
                        <a:rPr lang="en-GB" sz="800" b="0" i="0" u="none" strike="noStrike">
                          <a:solidFill>
                            <a:srgbClr val="000000"/>
                          </a:solidFill>
                          <a:effectLst/>
                          <a:latin typeface="Arial"/>
                        </a:rPr>
                        <a:t>Sub Principle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Outwards reinsurance strategies and purchasing plans are robust and reflect underwriting, exposure and capital management / appetites of each individual syndicate, and the best interests of the members of the syndicate.</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lvl="0" algn="ctr">
                        <a:buNone/>
                      </a:pPr>
                      <a:r>
                        <a:rPr lang="en-GB" sz="800" b="1" i="0" u="none" strike="noStrike">
                          <a:solidFill>
                            <a:srgbClr val="FFFFFF"/>
                          </a:solidFill>
                          <a:effectLst/>
                          <a:latin typeface="Arial"/>
                        </a:rPr>
                        <a:t>Established</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2798665629"/>
                  </a:ext>
                </a:extLst>
              </a:tr>
              <a:tr h="377405">
                <a:tc>
                  <a:txBody>
                    <a:bodyPr/>
                    <a:lstStyle/>
                    <a:p>
                      <a:pPr algn="ctr" fontAlgn="ctr"/>
                      <a:r>
                        <a:rPr lang="en-GB" sz="800" b="0" i="0" u="none" strike="noStrike">
                          <a:solidFill>
                            <a:srgbClr val="000000"/>
                          </a:solidFill>
                          <a:effectLst/>
                          <a:latin typeface="Arial"/>
                        </a:rPr>
                        <a:t>Sub Principle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Have appropriate systems, controls, procedures and expertise to enable the effective management of outwards reinsurance purchasing and recoveries.</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95115953"/>
                  </a:ext>
                </a:extLst>
              </a:tr>
              <a:tr h="377405">
                <a:tc>
                  <a:txBody>
                    <a:bodyPr/>
                    <a:lstStyle/>
                    <a:p>
                      <a:pPr algn="ctr" fontAlgn="ctr"/>
                      <a:r>
                        <a:rPr lang="en-GB" sz="800" b="0" i="0" u="none" strike="noStrike">
                          <a:solidFill>
                            <a:srgbClr val="000000"/>
                          </a:solidFill>
                          <a:effectLst/>
                          <a:latin typeface="Arial"/>
                        </a:rPr>
                        <a:t>Sub Principle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GB" sz="800" b="0" i="0" u="none" strike="noStrike" noProof="0">
                          <a:effectLst/>
                        </a:rPr>
                        <a:t>Live and potential financial, operational, counterparty, contract and liquidity risks arising from outwards reinsurance arrangements are identified, monitored, evaluated and mitigated.</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1214184741"/>
                  </a:ext>
                </a:extLst>
              </a:tr>
              <a:tr h="377405">
                <a:tc>
                  <a:txBody>
                    <a:bodyPr/>
                    <a:lstStyle/>
                    <a:p>
                      <a:pPr algn="ctr" fontAlgn="ctr"/>
                      <a:r>
                        <a:rPr lang="en-GB" sz="800" b="0" i="0" u="none" strike="noStrike">
                          <a:solidFill>
                            <a:srgbClr val="000000"/>
                          </a:solidFill>
                          <a:effectLst/>
                          <a:latin typeface="Arial"/>
                        </a:rPr>
                        <a:t>Sub Principle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Have robust and effective monitoring, reporting and governance frameworks employed over their outwards reinsurance arrangements.</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tc>
                  <a:txBody>
                    <a:bodyPr/>
                    <a:lstStyle/>
                    <a:p>
                      <a:pPr algn="ctr" fontAlgn="ctr"/>
                      <a:r>
                        <a:rPr lang="en-GB" sz="800" b="1" i="0" u="none" strike="noStrike">
                          <a:solidFill>
                            <a:srgbClr val="FFFFFF"/>
                          </a:solidFill>
                          <a:effectLst/>
                          <a:latin typeface="Arial"/>
                        </a:rPr>
                        <a:t>Foundational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6298074"/>
                  </a:ext>
                </a:extLst>
              </a:tr>
            </a:tbl>
          </a:graphicData>
        </a:graphic>
      </p:graphicFrame>
      <p:sp>
        <p:nvSpPr>
          <p:cNvPr id="9" name="Rectangle: Rounded Corners 8">
            <a:extLst>
              <a:ext uri="{FF2B5EF4-FFF2-40B4-BE49-F238E27FC236}">
                <a16:creationId xmlns:a16="http://schemas.microsoft.com/office/drawing/2014/main" id="{FC78BFE0-60F3-438E-9BF8-30900F080EF6}"/>
              </a:ext>
            </a:extLst>
          </p:cNvPr>
          <p:cNvSpPr/>
          <p:nvPr/>
        </p:nvSpPr>
        <p:spPr>
          <a:xfrm>
            <a:off x="8246524" y="1750148"/>
            <a:ext cx="3615041" cy="4139234"/>
          </a:xfrm>
          <a:prstGeom prst="roundRect">
            <a:avLst/>
          </a:prstGeom>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600" b="1">
                <a:ea typeface="+mn-lt"/>
                <a:cs typeface="+mn-lt"/>
              </a:rPr>
              <a:t>Overall Rationale</a:t>
            </a:r>
          </a:p>
          <a:p>
            <a:pPr algn="ctr"/>
            <a:endParaRPr lang="en-GB" sz="1600">
              <a:ea typeface="+mn-lt"/>
              <a:cs typeface="+mn-lt"/>
            </a:endParaRPr>
          </a:p>
          <a:p>
            <a:pPr algn="ctr"/>
            <a:r>
              <a:rPr lang="en-GB" sz="1600">
                <a:ea typeface="+mn-lt"/>
                <a:cs typeface="+mn-lt"/>
              </a:rPr>
              <a:t>Syndicate X's senior management has a strong understanding of the ORI strategy and Purchasing Plan but is not keeping this standard across the full operational life-cycle of the purchased cover. </a:t>
            </a:r>
            <a:endParaRPr lang="en-GB"/>
          </a:p>
          <a:p>
            <a:pPr algn="ctr"/>
            <a:endParaRPr lang="en-GB" sz="1600">
              <a:cs typeface="Arial"/>
            </a:endParaRPr>
          </a:p>
          <a:p>
            <a:pPr algn="ctr"/>
            <a:r>
              <a:rPr lang="en-GB" sz="1600">
                <a:cs typeface="Arial"/>
              </a:rPr>
              <a:t>Overall, an Intermediate level is appropriate at this time and the syndicate meets expectations.</a:t>
            </a:r>
          </a:p>
          <a:p>
            <a:pPr algn="ctr"/>
            <a:endParaRPr lang="en-GB" sz="1600">
              <a:cs typeface="Arial"/>
            </a:endParaRPr>
          </a:p>
          <a:p>
            <a:pPr algn="ctr"/>
            <a:endParaRPr lang="en-GB" sz="1600">
              <a:cs typeface="Arial"/>
            </a:endParaRPr>
          </a:p>
        </p:txBody>
      </p:sp>
      <p:sp>
        <p:nvSpPr>
          <p:cNvPr id="7" name="Text Placeholder 6">
            <a:extLst>
              <a:ext uri="{FF2B5EF4-FFF2-40B4-BE49-F238E27FC236}">
                <a16:creationId xmlns:a16="http://schemas.microsoft.com/office/drawing/2014/main" id="{90D9B946-4733-4EE5-A96B-C209C20E840A}"/>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733330993"/>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10">
            <a:extLst>
              <a:ext uri="{FF2B5EF4-FFF2-40B4-BE49-F238E27FC236}">
                <a16:creationId xmlns:a16="http://schemas.microsoft.com/office/drawing/2014/main" id="{885CB77E-1534-42E0-A31B-39EAA8B7B283}"/>
              </a:ext>
            </a:extLst>
          </p:cNvPr>
          <p:cNvPicPr>
            <a:picLocks noChangeAspect="1"/>
          </p:cNvPicPr>
          <p:nvPr/>
        </p:nvPicPr>
        <p:blipFill>
          <a:blip r:embed="rId3"/>
          <a:stretch>
            <a:fillRect/>
          </a:stretch>
        </p:blipFill>
        <p:spPr>
          <a:xfrm>
            <a:off x="533400" y="1541818"/>
            <a:ext cx="4470400" cy="4447464"/>
          </a:xfrm>
          <a:prstGeom prst="rect">
            <a:avLst/>
          </a:prstGeom>
        </p:spPr>
      </p:pic>
      <p:sp>
        <p:nvSpPr>
          <p:cNvPr id="2" name="Content Placeholder 1">
            <a:extLst>
              <a:ext uri="{FF2B5EF4-FFF2-40B4-BE49-F238E27FC236}">
                <a16:creationId xmlns:a16="http://schemas.microsoft.com/office/drawing/2014/main" id="{1E7D6A88-2899-4BFB-B52B-B791DFC7F5A3}"/>
              </a:ext>
            </a:extLst>
          </p:cNvPr>
          <p:cNvSpPr>
            <a:spLocks noGrp="1"/>
          </p:cNvSpPr>
          <p:nvPr>
            <p:ph idx="1"/>
          </p:nvPr>
        </p:nvSpPr>
        <p:spPr>
          <a:xfrm>
            <a:off x="539999" y="1638606"/>
            <a:ext cx="11160000" cy="4679950"/>
          </a:xfrm>
        </p:spPr>
        <p:txBody>
          <a:bodyPr/>
          <a:lstStyle/>
          <a:p>
            <a:pPr lvl="1"/>
            <a:endParaRPr lang="en-GB" sz="1600" b="1"/>
          </a:p>
          <a:p>
            <a:pPr marL="342900" lvl="1" indent="-342900">
              <a:buFont typeface="Arial" panose="020B0604020202020204" pitchFamily="34" charset="0"/>
              <a:buChar char="•"/>
            </a:pPr>
            <a:endParaRPr lang="en-GB" sz="1600" b="1"/>
          </a:p>
          <a:p>
            <a:pPr lvl="1"/>
            <a:endParaRPr lang="en-GB" b="1"/>
          </a:p>
          <a:p>
            <a:pPr lvl="1"/>
            <a:endParaRPr lang="en-GB"/>
          </a:p>
        </p:txBody>
      </p:sp>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dirty="0"/>
              <a:t>Case Study 2: Syndicate Y</a:t>
            </a:r>
          </a:p>
        </p:txBody>
      </p:sp>
      <p:sp>
        <p:nvSpPr>
          <p:cNvPr id="7" name="Rectangle 6">
            <a:extLst>
              <a:ext uri="{FF2B5EF4-FFF2-40B4-BE49-F238E27FC236}">
                <a16:creationId xmlns:a16="http://schemas.microsoft.com/office/drawing/2014/main" id="{6F543ED9-05E8-42E8-8C47-CD244EABBF8E}"/>
              </a:ext>
            </a:extLst>
          </p:cNvPr>
          <p:cNvSpPr/>
          <p:nvPr/>
        </p:nvSpPr>
        <p:spPr>
          <a:xfrm>
            <a:off x="5858333" y="2186506"/>
            <a:ext cx="5729098" cy="2774343"/>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000" b="1" dirty="0"/>
              <a:t>Syndicate Y – Sub-Principle 3</a:t>
            </a:r>
          </a:p>
          <a:p>
            <a:r>
              <a:rPr lang="en-GB" sz="1000" b="1" dirty="0"/>
              <a:t>Perceived outcomes</a:t>
            </a:r>
            <a:endParaRPr lang="en-GB" sz="1000" b="1" dirty="0">
              <a:cs typeface="Arial"/>
            </a:endParaRPr>
          </a:p>
          <a:p>
            <a:r>
              <a:rPr lang="en-GB" sz="1000" dirty="0">
                <a:cs typeface="Arial"/>
              </a:rPr>
              <a:t>Syndicate Y has robust procedures in place for monitoring counterparty features including group concentrations, financial strength and aged debt. </a:t>
            </a:r>
          </a:p>
          <a:p>
            <a:endParaRPr lang="en-GB" sz="1000" i="1">
              <a:cs typeface="Arial"/>
            </a:endParaRPr>
          </a:p>
          <a:p>
            <a:r>
              <a:rPr lang="en-GB" sz="1000" b="1" dirty="0"/>
              <a:t>How do we know this? </a:t>
            </a:r>
            <a:endParaRPr lang="en-GB" sz="1000" b="1" dirty="0">
              <a:cs typeface="Arial"/>
            </a:endParaRPr>
          </a:p>
          <a:p>
            <a:r>
              <a:rPr lang="en-GB" sz="1000" dirty="0">
                <a:ea typeface="+mn-lt"/>
                <a:cs typeface="+mn-lt"/>
              </a:rPr>
              <a:t>Syndicate Y has a long standing relationship with a Global Casualty Reinsurance group with various entities within the group having reinsured the programme over the past decade, owing to this Lloyd’s has asked the syndicate to provide the group level risk appetite statements and monitoring KRIs which the syndicate has done. Aged Debts are very low and the financial strength of both the group and the entities are monitored on a frequent basis. </a:t>
            </a:r>
            <a:endParaRPr lang="en-GB" dirty="0"/>
          </a:p>
          <a:p>
            <a:endParaRPr lang="en-GB" sz="1000"/>
          </a:p>
          <a:p>
            <a:r>
              <a:rPr lang="en-GB" sz="1000" b="1" dirty="0"/>
              <a:t>Managing Agent rating</a:t>
            </a:r>
            <a:endParaRPr lang="en-GB" sz="1000" b="1" dirty="0">
              <a:cs typeface="Arial"/>
            </a:endParaRPr>
          </a:p>
          <a:p>
            <a:r>
              <a:rPr lang="en-GB" sz="1000" dirty="0"/>
              <a:t>Expected Maturity – Foundational</a:t>
            </a:r>
            <a:endParaRPr lang="en-GB" sz="1000" dirty="0">
              <a:cs typeface="Arial"/>
            </a:endParaRPr>
          </a:p>
          <a:p>
            <a:r>
              <a:rPr lang="en-GB" sz="1000" dirty="0"/>
              <a:t>Actual Maturity - Established</a:t>
            </a:r>
            <a:endParaRPr lang="en-GB" sz="1000" dirty="0">
              <a:cs typeface="Arial"/>
            </a:endParaRPr>
          </a:p>
        </p:txBody>
      </p:sp>
      <p:sp>
        <p:nvSpPr>
          <p:cNvPr id="5" name="Rectangle 4">
            <a:extLst>
              <a:ext uri="{FF2B5EF4-FFF2-40B4-BE49-F238E27FC236}">
                <a16:creationId xmlns:a16="http://schemas.microsoft.com/office/drawing/2014/main" id="{A9B8F96A-166A-4511-A93E-DF43CE759747}"/>
              </a:ext>
            </a:extLst>
          </p:cNvPr>
          <p:cNvSpPr/>
          <p:nvPr/>
        </p:nvSpPr>
        <p:spPr>
          <a:xfrm>
            <a:off x="2890435" y="2309086"/>
            <a:ext cx="1047398" cy="215411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9" name="Text Placeholder 8">
            <a:extLst>
              <a:ext uri="{FF2B5EF4-FFF2-40B4-BE49-F238E27FC236}">
                <a16:creationId xmlns:a16="http://schemas.microsoft.com/office/drawing/2014/main" id="{DFE24D22-C86A-4278-A076-E35B87FDA451}"/>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402888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8" descr="A picture containing text&#10;&#10;Description automatically generated">
            <a:extLst>
              <a:ext uri="{FF2B5EF4-FFF2-40B4-BE49-F238E27FC236}">
                <a16:creationId xmlns:a16="http://schemas.microsoft.com/office/drawing/2014/main" id="{3AD2F5EA-161E-4995-A231-8854BE3D2DA3}"/>
              </a:ext>
            </a:extLst>
          </p:cNvPr>
          <p:cNvPicPr>
            <a:picLocks noChangeAspect="1"/>
          </p:cNvPicPr>
          <p:nvPr/>
        </p:nvPicPr>
        <p:blipFill rotWithShape="1">
          <a:blip r:embed="rId3"/>
          <a:srcRect r="163" b="30388"/>
          <a:stretch/>
        </p:blipFill>
        <p:spPr>
          <a:xfrm>
            <a:off x="492369" y="1571557"/>
            <a:ext cx="4508202" cy="3821650"/>
          </a:xfrm>
          <a:prstGeom prst="rect">
            <a:avLst/>
          </a:prstGeom>
        </p:spPr>
      </p:pic>
      <p:sp>
        <p:nvSpPr>
          <p:cNvPr id="2" name="Content Placeholder 1">
            <a:extLst>
              <a:ext uri="{FF2B5EF4-FFF2-40B4-BE49-F238E27FC236}">
                <a16:creationId xmlns:a16="http://schemas.microsoft.com/office/drawing/2014/main" id="{1E7D6A88-2899-4BFB-B52B-B791DFC7F5A3}"/>
              </a:ext>
            </a:extLst>
          </p:cNvPr>
          <p:cNvSpPr>
            <a:spLocks noGrp="1"/>
          </p:cNvSpPr>
          <p:nvPr>
            <p:ph idx="1"/>
          </p:nvPr>
        </p:nvSpPr>
        <p:spPr>
          <a:xfrm>
            <a:off x="539999" y="1638606"/>
            <a:ext cx="11160000" cy="4679950"/>
          </a:xfrm>
        </p:spPr>
        <p:txBody>
          <a:bodyPr/>
          <a:lstStyle/>
          <a:p>
            <a:pPr lvl="1"/>
            <a:endParaRPr lang="en-GB" sz="1600" b="1"/>
          </a:p>
          <a:p>
            <a:pPr marL="342900" lvl="1" indent="-342900">
              <a:buFont typeface="Arial" panose="020B0604020202020204" pitchFamily="34" charset="0"/>
              <a:buChar char="•"/>
            </a:pPr>
            <a:endParaRPr lang="en-GB" sz="1600" b="1"/>
          </a:p>
          <a:p>
            <a:pPr lvl="1"/>
            <a:endParaRPr lang="en-GB" b="1"/>
          </a:p>
          <a:p>
            <a:pPr lvl="1"/>
            <a:endParaRPr lang="en-GB"/>
          </a:p>
        </p:txBody>
      </p:sp>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dirty="0"/>
              <a:t>Case Study 2: Syndicate Y</a:t>
            </a:r>
          </a:p>
        </p:txBody>
      </p:sp>
      <p:sp>
        <p:nvSpPr>
          <p:cNvPr id="7" name="Rectangle 6">
            <a:extLst>
              <a:ext uri="{FF2B5EF4-FFF2-40B4-BE49-F238E27FC236}">
                <a16:creationId xmlns:a16="http://schemas.microsoft.com/office/drawing/2014/main" id="{6F543ED9-05E8-42E8-8C47-CD244EABBF8E}"/>
              </a:ext>
            </a:extLst>
          </p:cNvPr>
          <p:cNvSpPr/>
          <p:nvPr/>
        </p:nvSpPr>
        <p:spPr>
          <a:xfrm>
            <a:off x="5970901" y="2190836"/>
            <a:ext cx="5729098" cy="2774343"/>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t"/>
          <a:lstStyle/>
          <a:p>
            <a:pPr algn="ctr"/>
            <a:r>
              <a:rPr lang="en-GB" sz="1000" b="1" dirty="0">
                <a:solidFill>
                  <a:srgbClr val="FFFFFF"/>
                </a:solidFill>
              </a:rPr>
              <a:t>Syndicate Y – Sub-Principle 2</a:t>
            </a:r>
            <a:endParaRPr lang="en-GB" sz="1000" b="1" dirty="0">
              <a:solidFill>
                <a:srgbClr val="FFFFFF"/>
              </a:solidFill>
              <a:cs typeface="Arial"/>
            </a:endParaRPr>
          </a:p>
          <a:p>
            <a:r>
              <a:rPr lang="en-GB" sz="1000" b="1" dirty="0">
                <a:solidFill>
                  <a:srgbClr val="FFFFFF"/>
                </a:solidFill>
              </a:rPr>
              <a:t>Perceived outcomes</a:t>
            </a:r>
            <a:endParaRPr lang="en-GB" sz="1000" b="1" dirty="0">
              <a:solidFill>
                <a:srgbClr val="FFFFFF"/>
              </a:solidFill>
              <a:cs typeface="Arial"/>
            </a:endParaRPr>
          </a:p>
          <a:p>
            <a:r>
              <a:rPr lang="en-GB" sz="1000" dirty="0">
                <a:solidFill>
                  <a:srgbClr val="FFFFFF"/>
                </a:solidFill>
              </a:rPr>
              <a:t>Whilst Syndicate Y has a consideration of forecast utilisation, erosion and exhaustion at the planning stage, it is not monitoring the shared programmes with appropriate regularity.</a:t>
            </a:r>
            <a:endParaRPr lang="en-GB" sz="1000" dirty="0">
              <a:solidFill>
                <a:srgbClr val="FFFFFF"/>
              </a:solidFill>
              <a:cs typeface="Arial"/>
            </a:endParaRPr>
          </a:p>
          <a:p>
            <a:endParaRPr lang="en-GB" sz="1000" i="1">
              <a:solidFill>
                <a:srgbClr val="FFFFFF"/>
              </a:solidFill>
              <a:cs typeface="Arial"/>
            </a:endParaRPr>
          </a:p>
          <a:p>
            <a:r>
              <a:rPr lang="en-GB" sz="1000" b="1" dirty="0">
                <a:solidFill>
                  <a:srgbClr val="FFFFFF"/>
                </a:solidFill>
              </a:rPr>
              <a:t>How do we know this? </a:t>
            </a:r>
            <a:endParaRPr lang="en-GB" sz="1000" b="1" dirty="0">
              <a:solidFill>
                <a:srgbClr val="FFFFFF"/>
              </a:solidFill>
              <a:cs typeface="Arial"/>
            </a:endParaRPr>
          </a:p>
          <a:p>
            <a:r>
              <a:rPr lang="en-GB" sz="1000" dirty="0">
                <a:solidFill>
                  <a:srgbClr val="FFFFFF"/>
                </a:solidFill>
              </a:rPr>
              <a:t>QMB Reporting indicated an increase in Reinsurance Recoveries, a large portion of which were then removed the following quarter despite no movement in the gross claims. Upon investigation it emerged that the syndicate had not accounted for the utilisation of the coverage by the shared reinsurance contract party.</a:t>
            </a:r>
            <a:endParaRPr lang="en-GB" sz="1000" dirty="0">
              <a:solidFill>
                <a:srgbClr val="FFFFFF"/>
              </a:solidFill>
              <a:cs typeface="Arial"/>
            </a:endParaRPr>
          </a:p>
          <a:p>
            <a:endParaRPr lang="en-GB" sz="1000" dirty="0">
              <a:solidFill>
                <a:srgbClr val="FFFFFF"/>
              </a:solidFill>
              <a:cs typeface="Arial"/>
            </a:endParaRPr>
          </a:p>
          <a:p>
            <a:r>
              <a:rPr lang="en-GB" sz="1000" b="1" dirty="0">
                <a:solidFill>
                  <a:srgbClr val="FFFFFF"/>
                </a:solidFill>
              </a:rPr>
              <a:t>Managing Agent rating</a:t>
            </a:r>
            <a:endParaRPr lang="en-GB" sz="1000" b="1" dirty="0">
              <a:solidFill>
                <a:srgbClr val="FFFFFF"/>
              </a:solidFill>
              <a:cs typeface="Arial"/>
            </a:endParaRPr>
          </a:p>
          <a:p>
            <a:r>
              <a:rPr lang="en-GB" sz="1000" dirty="0">
                <a:solidFill>
                  <a:srgbClr val="FFFFFF"/>
                </a:solidFill>
              </a:rPr>
              <a:t>Expected Maturity – Foundational</a:t>
            </a:r>
            <a:endParaRPr lang="en-GB" sz="1000" dirty="0">
              <a:solidFill>
                <a:srgbClr val="FFFFFF"/>
              </a:solidFill>
              <a:cs typeface="Arial"/>
            </a:endParaRPr>
          </a:p>
          <a:p>
            <a:r>
              <a:rPr lang="en-GB" sz="1000" dirty="0">
                <a:solidFill>
                  <a:srgbClr val="FFFFFF"/>
                </a:solidFill>
              </a:rPr>
              <a:t>Actual Maturity - Foundational</a:t>
            </a:r>
            <a:endParaRPr lang="en-GB" sz="1000" dirty="0">
              <a:solidFill>
                <a:srgbClr val="FFFFFF"/>
              </a:solidFill>
              <a:cs typeface="Arial"/>
            </a:endParaRPr>
          </a:p>
        </p:txBody>
      </p:sp>
      <p:sp>
        <p:nvSpPr>
          <p:cNvPr id="5" name="Rectangle 4">
            <a:extLst>
              <a:ext uri="{FF2B5EF4-FFF2-40B4-BE49-F238E27FC236}">
                <a16:creationId xmlns:a16="http://schemas.microsoft.com/office/drawing/2014/main" id="{A9B8F96A-166A-4511-A93E-DF43CE759747}"/>
              </a:ext>
            </a:extLst>
          </p:cNvPr>
          <p:cNvSpPr/>
          <p:nvPr/>
        </p:nvSpPr>
        <p:spPr>
          <a:xfrm>
            <a:off x="1798892" y="2331804"/>
            <a:ext cx="1067160" cy="496985"/>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11" name="Rectangle 10">
            <a:extLst>
              <a:ext uri="{FF2B5EF4-FFF2-40B4-BE49-F238E27FC236}">
                <a16:creationId xmlns:a16="http://schemas.microsoft.com/office/drawing/2014/main" id="{9BEB6E38-C97A-4C54-B777-FD09D8915F6B}"/>
              </a:ext>
            </a:extLst>
          </p:cNvPr>
          <p:cNvSpPr/>
          <p:nvPr/>
        </p:nvSpPr>
        <p:spPr>
          <a:xfrm>
            <a:off x="744134" y="2331804"/>
            <a:ext cx="1047234" cy="124935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err="1"/>
          </a:p>
        </p:txBody>
      </p:sp>
      <p:sp>
        <p:nvSpPr>
          <p:cNvPr id="9" name="Text Placeholder 8">
            <a:extLst>
              <a:ext uri="{FF2B5EF4-FFF2-40B4-BE49-F238E27FC236}">
                <a16:creationId xmlns:a16="http://schemas.microsoft.com/office/drawing/2014/main" id="{3383326D-4ECF-44C6-B07E-CC1DCA6641E0}"/>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1368647681"/>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CB6E-C260-4465-9970-9A27AAF8CFB1}"/>
              </a:ext>
            </a:extLst>
          </p:cNvPr>
          <p:cNvSpPr>
            <a:spLocks noGrp="1"/>
          </p:cNvSpPr>
          <p:nvPr>
            <p:ph type="title"/>
          </p:nvPr>
        </p:nvSpPr>
        <p:spPr/>
        <p:txBody>
          <a:bodyPr/>
          <a:lstStyle/>
          <a:p>
            <a:r>
              <a:rPr lang="en-GB" dirty="0">
                <a:ea typeface="+mj-lt"/>
                <a:cs typeface="+mj-lt"/>
              </a:rPr>
              <a:t>Case Study 2: Syndicate Y</a:t>
            </a:r>
            <a:endParaRPr lang="en-US" dirty="0"/>
          </a:p>
        </p:txBody>
      </p:sp>
      <p:sp>
        <p:nvSpPr>
          <p:cNvPr id="3" name="Text Placeholder 2">
            <a:extLst>
              <a:ext uri="{FF2B5EF4-FFF2-40B4-BE49-F238E27FC236}">
                <a16:creationId xmlns:a16="http://schemas.microsoft.com/office/drawing/2014/main" id="{B1B62ABD-57E9-4359-9FF2-9FF17E6C1FF4}"/>
              </a:ext>
            </a:extLst>
          </p:cNvPr>
          <p:cNvSpPr>
            <a:spLocks noGrp="1"/>
          </p:cNvSpPr>
          <p:nvPr>
            <p:ph type="body" sz="quarter" idx="16"/>
          </p:nvPr>
        </p:nvSpPr>
        <p:spPr/>
        <p:txBody>
          <a:bodyPr/>
          <a:lstStyle/>
          <a:p>
            <a:endParaRPr lang="en-GB"/>
          </a:p>
        </p:txBody>
      </p:sp>
      <p:graphicFrame>
        <p:nvGraphicFramePr>
          <p:cNvPr id="6" name="Table 5">
            <a:extLst>
              <a:ext uri="{FF2B5EF4-FFF2-40B4-BE49-F238E27FC236}">
                <a16:creationId xmlns:a16="http://schemas.microsoft.com/office/drawing/2014/main" id="{9125896F-FD58-4087-A9A8-D474C2823A56}"/>
              </a:ext>
            </a:extLst>
          </p:cNvPr>
          <p:cNvGraphicFramePr>
            <a:graphicFrameLocks noGrp="1"/>
          </p:cNvGraphicFramePr>
          <p:nvPr>
            <p:extLst>
              <p:ext uri="{D42A27DB-BD31-4B8C-83A1-F6EECF244321}">
                <p14:modId xmlns:p14="http://schemas.microsoft.com/office/powerpoint/2010/main" val="399631290"/>
              </p:ext>
            </p:extLst>
          </p:nvPr>
        </p:nvGraphicFramePr>
        <p:xfrm>
          <a:off x="533400" y="1687513"/>
          <a:ext cx="7386775" cy="3359951"/>
        </p:xfrm>
        <a:graphic>
          <a:graphicData uri="http://schemas.openxmlformats.org/drawingml/2006/table">
            <a:tbl>
              <a:tblPr/>
              <a:tblGrid>
                <a:gridCol w="1346200">
                  <a:extLst>
                    <a:ext uri="{9D8B030D-6E8A-4147-A177-3AD203B41FA5}">
                      <a16:colId xmlns:a16="http://schemas.microsoft.com/office/drawing/2014/main" val="2147748649"/>
                    </a:ext>
                  </a:extLst>
                </a:gridCol>
                <a:gridCol w="4600575">
                  <a:extLst>
                    <a:ext uri="{9D8B030D-6E8A-4147-A177-3AD203B41FA5}">
                      <a16:colId xmlns:a16="http://schemas.microsoft.com/office/drawing/2014/main" val="1663432767"/>
                    </a:ext>
                  </a:extLst>
                </a:gridCol>
                <a:gridCol w="720000">
                  <a:extLst>
                    <a:ext uri="{9D8B030D-6E8A-4147-A177-3AD203B41FA5}">
                      <a16:colId xmlns:a16="http://schemas.microsoft.com/office/drawing/2014/main" val="1960314119"/>
                    </a:ext>
                  </a:extLst>
                </a:gridCol>
                <a:gridCol w="720000">
                  <a:extLst>
                    <a:ext uri="{9D8B030D-6E8A-4147-A177-3AD203B41FA5}">
                      <a16:colId xmlns:a16="http://schemas.microsoft.com/office/drawing/2014/main" val="228821453"/>
                    </a:ext>
                  </a:extLst>
                </a:gridCol>
              </a:tblGrid>
              <a:tr h="1078367">
                <a:tc gridSpan="2">
                  <a:txBody>
                    <a:bodyPr/>
                    <a:lstStyle/>
                    <a:p>
                      <a:pPr algn="ctr" fontAlgn="ctr"/>
                      <a:r>
                        <a:rPr lang="en-GB" sz="800" b="1" i="0" u="none" strike="noStrike">
                          <a:solidFill>
                            <a:srgbClr val="000000"/>
                          </a:solidFill>
                          <a:effectLst/>
                          <a:latin typeface="Arial"/>
                        </a:rPr>
                        <a:t>Principle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hMerge="1">
                  <a:txBody>
                    <a:bodyPr/>
                    <a:lstStyle/>
                    <a:p>
                      <a:endParaRPr lang="en-GB"/>
                    </a:p>
                  </a:txBody>
                  <a:tcPr/>
                </a:tc>
                <a:tc>
                  <a:txBody>
                    <a:bodyPr/>
                    <a:lstStyle/>
                    <a:p>
                      <a:pPr algn="ctr" fontAlgn="ctr"/>
                      <a:r>
                        <a:rPr lang="en-GB" sz="800" b="1" i="0" u="none" strike="noStrike">
                          <a:solidFill>
                            <a:srgbClr val="000000"/>
                          </a:solidFill>
                          <a:effectLst/>
                          <a:latin typeface="Arial"/>
                        </a:rPr>
                        <a:t>Expected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800" b="1" i="0" u="none" strike="noStrike">
                          <a:solidFill>
                            <a:srgbClr val="000000"/>
                          </a:solidFill>
                          <a:effectLst/>
                          <a:latin typeface="Arial"/>
                        </a:rPr>
                        <a:t>Assessment of Agent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extLst>
                  <a:ext uri="{0D108BD9-81ED-4DB2-BD59-A6C34878D82A}">
                    <a16:rowId xmlns:a16="http://schemas.microsoft.com/office/drawing/2014/main" val="4040789284"/>
                  </a:ext>
                </a:extLst>
              </a:tr>
              <a:tr h="771964">
                <a:tc gridSpan="2">
                  <a:txBody>
                    <a:bodyPr/>
                    <a:lstStyle/>
                    <a:p>
                      <a:pPr lvl="0" algn="l">
                        <a:lnSpc>
                          <a:spcPct val="100000"/>
                        </a:lnSpc>
                        <a:spcBef>
                          <a:spcPts val="0"/>
                        </a:spcBef>
                        <a:spcAft>
                          <a:spcPts val="0"/>
                        </a:spcAft>
                        <a:buNone/>
                      </a:pPr>
                      <a:r>
                        <a:rPr lang="en-GB" sz="800" b="1" i="0" u="none" strike="noStrike" noProof="0">
                          <a:effectLst/>
                        </a:rPr>
                        <a:t>3. Outwards Reinsurance</a:t>
                      </a:r>
                      <a:br>
                        <a:rPr lang="en-GB" sz="800" b="1" i="0" u="none" strike="noStrike" noProof="0">
                          <a:effectLst/>
                        </a:rPr>
                      </a:br>
                      <a:r>
                        <a:rPr lang="en-GB" sz="800" b="1" i="0" u="none" strike="noStrike" noProof="0">
                          <a:effectLst/>
                        </a:rPr>
                        <a:t> </a:t>
                      </a:r>
                      <a:r>
                        <a:rPr lang="en-GB" sz="800" b="0" i="0" u="none" strike="noStrike" noProof="0">
                          <a:effectLst/>
                        </a:rPr>
                        <a:t>Managing agents should define and execute syndicate outwards reinsurance strategy and purchasing plans which effectively support the wider syndicate business strategy and objectives.  </a:t>
                      </a:r>
                      <a:endParaRPr lang="en-US"/>
                    </a:p>
                    <a:p>
                      <a:pPr lvl="0" algn="l">
                        <a:buNone/>
                      </a:pPr>
                      <a:r>
                        <a:rPr lang="en-GB" sz="800" b="0" i="0" u="none" strike="noStrike" noProof="0">
                          <a:effectLst/>
                        </a:rPr>
                        <a:t>To support this, managing agents should ensure their syndicates':</a:t>
                      </a:r>
                      <a:endParaRPr lang="en-GB"/>
                    </a:p>
                  </a:txBody>
                  <a:tcPr marL="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lvl="0" algn="ctr">
                        <a:lnSpc>
                          <a:spcPct val="100000"/>
                        </a:lnSpc>
                        <a:spcBef>
                          <a:spcPts val="0"/>
                        </a:spcBef>
                        <a:spcAft>
                          <a:spcPts val="0"/>
                        </a:spcAft>
                        <a:buNone/>
                      </a:pPr>
                      <a:r>
                        <a:rPr lang="en-GB" sz="800" b="1" i="0" u="none" strike="noStrike" noProof="0">
                          <a:solidFill>
                            <a:srgbClr val="FFFFFF"/>
                          </a:solidFill>
                          <a:effectLst/>
                          <a:latin typeface="Arial"/>
                        </a:rPr>
                        <a:t>Foundational</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lvl="0" algn="ctr">
                        <a:lnSpc>
                          <a:spcPct val="100000"/>
                        </a:lnSpc>
                        <a:spcBef>
                          <a:spcPts val="0"/>
                        </a:spcBef>
                        <a:spcAft>
                          <a:spcPts val="0"/>
                        </a:spcAft>
                        <a:buNone/>
                      </a:pPr>
                      <a:r>
                        <a:rPr lang="en-GB" sz="800" b="1" i="0" u="none" strike="noStrike" noProof="0">
                          <a:solidFill>
                            <a:srgbClr val="FFFFFF"/>
                          </a:solidFill>
                          <a:effectLst/>
                          <a:latin typeface="Arial"/>
                        </a:rPr>
                        <a:t>Foundational</a:t>
                      </a:r>
                      <a:endParaRPr lang="en-GB" sz="800" b="0" i="0" u="none" strike="noStrike" noProof="0">
                        <a:effectLst/>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2241000660"/>
                  </a:ext>
                </a:extLst>
              </a:tr>
              <a:tr h="377405">
                <a:tc>
                  <a:txBody>
                    <a:bodyPr/>
                    <a:lstStyle/>
                    <a:p>
                      <a:pPr algn="ctr" fontAlgn="ctr"/>
                      <a:r>
                        <a:rPr lang="en-GB" sz="800" b="0" i="0" u="none" strike="noStrike">
                          <a:solidFill>
                            <a:srgbClr val="000000"/>
                          </a:solidFill>
                          <a:effectLst/>
                          <a:latin typeface="Arial"/>
                        </a:rPr>
                        <a:t>Sub Principle 1</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Outwards reinsurance strategies and purchasing plans are robust and reflect underwriting, exposure and capital management / appetites of each individual syndicate, and the best interests of the members of the syndicate.</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GB" sz="800" b="1" i="0" u="none" strike="noStrike" noProof="0">
                          <a:solidFill>
                            <a:srgbClr val="FFFFFF"/>
                          </a:solidFill>
                          <a:effectLst/>
                          <a:latin typeface="Arial"/>
                        </a:rPr>
                        <a:t>Foundational</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800" b="1" i="0" u="none" strike="noStrike">
                          <a:solidFill>
                            <a:srgbClr val="FFFFFF"/>
                          </a:solidFill>
                          <a:effectLst/>
                          <a:latin typeface="Arial"/>
                        </a:rPr>
                        <a:t>Intermediate</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60000"/>
                        <a:lumOff val="40000"/>
                      </a:schemeClr>
                    </a:solidFill>
                  </a:tcPr>
                </a:tc>
                <a:extLst>
                  <a:ext uri="{0D108BD9-81ED-4DB2-BD59-A6C34878D82A}">
                    <a16:rowId xmlns:a16="http://schemas.microsoft.com/office/drawing/2014/main" val="2798665629"/>
                  </a:ext>
                </a:extLst>
              </a:tr>
              <a:tr h="377405">
                <a:tc>
                  <a:txBody>
                    <a:bodyPr/>
                    <a:lstStyle/>
                    <a:p>
                      <a:pPr algn="ctr" fontAlgn="ctr"/>
                      <a:r>
                        <a:rPr lang="en-GB" sz="800" b="0" i="0" u="none" strike="noStrike">
                          <a:solidFill>
                            <a:srgbClr val="000000"/>
                          </a:solidFill>
                          <a:effectLst/>
                          <a:latin typeface="Arial"/>
                        </a:rPr>
                        <a:t>Sub Principle 2</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Have appropriate systems, controls, procedures and expertise to enable the effective management of outwards reinsurance purchasing and recoveries.</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GB" sz="800" b="1" i="0" u="none" strike="noStrike" noProof="0">
                          <a:solidFill>
                            <a:srgbClr val="FFFFFF"/>
                          </a:solidFill>
                          <a:effectLst/>
                          <a:latin typeface="Arial"/>
                        </a:rPr>
                        <a:t>Foundational</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800" b="1" i="0" u="none" strike="noStrike">
                          <a:solidFill>
                            <a:srgbClr val="FFFFFF"/>
                          </a:solidFill>
                          <a:effectLst/>
                          <a:latin typeface="Arial"/>
                        </a:rPr>
                        <a:t>Foundational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95115953"/>
                  </a:ext>
                </a:extLst>
              </a:tr>
              <a:tr h="377405">
                <a:tc>
                  <a:txBody>
                    <a:bodyPr/>
                    <a:lstStyle/>
                    <a:p>
                      <a:pPr algn="ctr" fontAlgn="ctr"/>
                      <a:r>
                        <a:rPr lang="en-GB" sz="800" b="0" i="0" u="none" strike="noStrike">
                          <a:solidFill>
                            <a:srgbClr val="000000"/>
                          </a:solidFill>
                          <a:effectLst/>
                          <a:latin typeface="Arial"/>
                        </a:rPr>
                        <a:t>Sub Principle 3</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l">
                        <a:buNone/>
                      </a:pPr>
                      <a:r>
                        <a:rPr lang="en-GB" sz="800" b="0" i="0" u="none" strike="noStrike" noProof="0">
                          <a:effectLst/>
                        </a:rPr>
                        <a:t>Live and potential financial, operational, counterparty, contract and liquidity risks arising from outwards reinsurance arrangements are identified, monitored, evaluated and mitigated.</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GB" sz="800" b="1" i="0" u="none" strike="noStrike" noProof="0">
                          <a:solidFill>
                            <a:srgbClr val="FFFFFF"/>
                          </a:solidFill>
                          <a:effectLst/>
                          <a:latin typeface="Arial"/>
                        </a:rPr>
                        <a:t>Foundational</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800" b="1" i="0" u="none" strike="noStrike">
                          <a:solidFill>
                            <a:srgbClr val="FFFFFF"/>
                          </a:solidFill>
                          <a:effectLst/>
                          <a:latin typeface="Arial"/>
                        </a:rPr>
                        <a:t>Established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solidFill>
                  </a:tcPr>
                </a:tc>
                <a:extLst>
                  <a:ext uri="{0D108BD9-81ED-4DB2-BD59-A6C34878D82A}">
                    <a16:rowId xmlns:a16="http://schemas.microsoft.com/office/drawing/2014/main" val="1214184741"/>
                  </a:ext>
                </a:extLst>
              </a:tr>
              <a:tr h="377405">
                <a:tc>
                  <a:txBody>
                    <a:bodyPr/>
                    <a:lstStyle/>
                    <a:p>
                      <a:pPr algn="ctr" fontAlgn="ctr"/>
                      <a:r>
                        <a:rPr lang="en-GB" sz="800" b="0" i="0" u="none" strike="noStrike">
                          <a:solidFill>
                            <a:srgbClr val="000000"/>
                          </a:solidFill>
                          <a:effectLst/>
                          <a:latin typeface="Arial"/>
                        </a:rPr>
                        <a:t>Sub Principle 4</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l" fontAlgn="ctr"/>
                      <a:r>
                        <a:rPr lang="en-GB" sz="800" b="0" i="0" u="none" strike="noStrike" noProof="0">
                          <a:effectLst/>
                        </a:rPr>
                        <a:t>Have robust and effective monitoring, reporting and governance frameworks employed over their outwards reinsurance arrangements.</a:t>
                      </a:r>
                      <a:endParaRPr lang="en-GB" sz="800" b="0" i="0" u="none" strike="noStrike">
                        <a:solidFill>
                          <a:srgbClr val="000000"/>
                        </a:solidFill>
                        <a:effectLst/>
                        <a:latin typeface="Arial" panose="020B0604020202020204" pitchFamily="34" charset="0"/>
                      </a:endParaRPr>
                    </a:p>
                  </a:txBody>
                  <a:tcPr marL="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lvl="0" algn="ctr">
                        <a:buNone/>
                      </a:pPr>
                      <a:r>
                        <a:rPr lang="en-GB" sz="800" b="1" i="0" u="none" strike="noStrike" noProof="0">
                          <a:solidFill>
                            <a:srgbClr val="FFFFFF"/>
                          </a:solidFill>
                          <a:effectLst/>
                          <a:latin typeface="Arial"/>
                        </a:rPr>
                        <a:t>Foundational</a:t>
                      </a:r>
                      <a:endParaRPr lang="en-US"/>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tc>
                  <a:txBody>
                    <a:bodyPr/>
                    <a:lstStyle/>
                    <a:p>
                      <a:pPr algn="ctr" fontAlgn="ctr"/>
                      <a:r>
                        <a:rPr lang="en-GB" sz="800" b="1" i="0" u="none" strike="noStrike">
                          <a:solidFill>
                            <a:srgbClr val="FFFFFF"/>
                          </a:solidFill>
                          <a:effectLst/>
                          <a:latin typeface="Arial"/>
                        </a:rPr>
                        <a:t>Foundational</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20000"/>
                        <a:lumOff val="80000"/>
                      </a:schemeClr>
                    </a:solidFill>
                  </a:tcPr>
                </a:tc>
                <a:extLst>
                  <a:ext uri="{0D108BD9-81ED-4DB2-BD59-A6C34878D82A}">
                    <a16:rowId xmlns:a16="http://schemas.microsoft.com/office/drawing/2014/main" val="156298074"/>
                  </a:ext>
                </a:extLst>
              </a:tr>
            </a:tbl>
          </a:graphicData>
        </a:graphic>
      </p:graphicFrame>
      <p:sp>
        <p:nvSpPr>
          <p:cNvPr id="9" name="Rectangle: Rounded Corners 8">
            <a:extLst>
              <a:ext uri="{FF2B5EF4-FFF2-40B4-BE49-F238E27FC236}">
                <a16:creationId xmlns:a16="http://schemas.microsoft.com/office/drawing/2014/main" id="{FC78BFE0-60F3-438E-9BF8-30900F080EF6}"/>
              </a:ext>
            </a:extLst>
          </p:cNvPr>
          <p:cNvSpPr/>
          <p:nvPr/>
        </p:nvSpPr>
        <p:spPr>
          <a:xfrm>
            <a:off x="8220547" y="1602944"/>
            <a:ext cx="3615041" cy="4269120"/>
          </a:xfrm>
          <a:prstGeom prst="roundRect">
            <a:avLst/>
          </a:prstGeom>
          <a:ln/>
        </p:spPr>
        <p:style>
          <a:lnRef idx="2">
            <a:schemeClr val="accent3"/>
          </a:lnRef>
          <a:fillRef idx="1">
            <a:schemeClr val="lt1"/>
          </a:fillRef>
          <a:effectRef idx="0">
            <a:schemeClr val="accent3"/>
          </a:effectRef>
          <a:fontRef idx="minor">
            <a:schemeClr val="dk1"/>
          </a:fontRef>
        </p:style>
        <p:txBody>
          <a:bodyPr lIns="91440" tIns="45720" rIns="91440" bIns="45720" rtlCol="0" anchor="ctr"/>
          <a:lstStyle/>
          <a:p>
            <a:pPr algn="ctr"/>
            <a:r>
              <a:rPr lang="en-GB" sz="1600" b="1" dirty="0">
                <a:ea typeface="+mn-lt"/>
                <a:cs typeface="+mn-lt"/>
              </a:rPr>
              <a:t>Overall Rationale</a:t>
            </a:r>
          </a:p>
          <a:p>
            <a:pPr algn="ctr"/>
            <a:endParaRPr lang="en-GB" sz="1600">
              <a:ea typeface="+mn-lt"/>
              <a:cs typeface="+mn-lt"/>
            </a:endParaRPr>
          </a:p>
          <a:p>
            <a:pPr algn="ctr"/>
            <a:r>
              <a:rPr lang="en-GB" sz="1600" dirty="0">
                <a:ea typeface="+mn-lt"/>
                <a:cs typeface="+mn-lt"/>
              </a:rPr>
              <a:t>Syndicate Y has strong counterparty monitoring including group concentrations. However, it has failed to regularly monitor shared cessions to ensure that cover remains available when needed.</a:t>
            </a:r>
          </a:p>
          <a:p>
            <a:pPr algn="ctr"/>
            <a:endParaRPr lang="en-GB" sz="1600" dirty="0">
              <a:ea typeface="+mn-lt"/>
              <a:cs typeface="+mn-lt"/>
            </a:endParaRPr>
          </a:p>
          <a:p>
            <a:pPr algn="ctr"/>
            <a:r>
              <a:rPr lang="en-GB" sz="1600" dirty="0">
                <a:ea typeface="+mn-lt"/>
                <a:cs typeface="+mn-lt"/>
              </a:rPr>
              <a:t>Overall, a Foundational level is appropriate at this time and the syndicate meets expectations.</a:t>
            </a:r>
            <a:endParaRPr lang="en-GB" dirty="0">
              <a:cs typeface="Arial"/>
            </a:endParaRPr>
          </a:p>
        </p:txBody>
      </p:sp>
      <p:sp>
        <p:nvSpPr>
          <p:cNvPr id="7" name="Text Placeholder 6">
            <a:extLst>
              <a:ext uri="{FF2B5EF4-FFF2-40B4-BE49-F238E27FC236}">
                <a16:creationId xmlns:a16="http://schemas.microsoft.com/office/drawing/2014/main" id="{C92C332F-47BB-40D5-964B-FE9F55B28CDD}"/>
              </a:ext>
            </a:extLst>
          </p:cNvPr>
          <p:cNvSpPr>
            <a:spLocks noGrp="1"/>
          </p:cNvSpPr>
          <p:nvPr>
            <p:ph type="body" sz="quarter" idx="17"/>
          </p:nvPr>
        </p:nvSpPr>
        <p:spPr/>
        <p:txBody>
          <a:bodyPr/>
          <a:lstStyle/>
          <a:p>
            <a:endParaRPr lang="en-US"/>
          </a:p>
        </p:txBody>
      </p:sp>
    </p:spTree>
    <p:extLst>
      <p:ext uri="{BB962C8B-B14F-4D97-AF65-F5344CB8AC3E}">
        <p14:creationId xmlns:p14="http://schemas.microsoft.com/office/powerpoint/2010/main" val="317536484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5848350" cy="1454041"/>
          </a:xfrm>
        </p:spPr>
        <p:txBody>
          <a:bodyPr/>
          <a:lstStyle/>
          <a:p>
            <a:r>
              <a:rPr lang="en-GB"/>
              <a:t>Self-assessment submissions</a:t>
            </a:r>
          </a:p>
          <a:p>
            <a:endParaRPr lang="en-GB"/>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a:lstStyle/>
          <a:p>
            <a:r>
              <a:rPr lang="en-GB"/>
              <a:t>Lyndsay Deeves</a:t>
            </a:r>
          </a:p>
        </p:txBody>
      </p:sp>
    </p:spTree>
    <p:extLst>
      <p:ext uri="{BB962C8B-B14F-4D97-AF65-F5344CB8AC3E}">
        <p14:creationId xmlns:p14="http://schemas.microsoft.com/office/powerpoint/2010/main" val="2549118317"/>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a:t>Principles self-assessments</a:t>
            </a:r>
          </a:p>
        </p:txBody>
      </p:sp>
      <p:sp>
        <p:nvSpPr>
          <p:cNvPr id="8" name="Text Placeholder 7">
            <a:extLst>
              <a:ext uri="{FF2B5EF4-FFF2-40B4-BE49-F238E27FC236}">
                <a16:creationId xmlns:a16="http://schemas.microsoft.com/office/drawing/2014/main" id="{48719F51-9177-4C7F-AF36-042627B61315}"/>
              </a:ext>
            </a:extLst>
          </p:cNvPr>
          <p:cNvSpPr>
            <a:spLocks noGrp="1"/>
          </p:cNvSpPr>
          <p:nvPr>
            <p:ph type="body" sz="quarter" idx="17"/>
          </p:nvPr>
        </p:nvSpPr>
        <p:spPr>
          <a:xfrm>
            <a:off x="533400" y="1100138"/>
            <a:ext cx="11160125" cy="276999"/>
          </a:xfrm>
        </p:spPr>
        <p:txBody>
          <a:bodyPr/>
          <a:lstStyle/>
          <a:p>
            <a:r>
              <a:rPr lang="en-GB" sz="1800">
                <a:solidFill>
                  <a:schemeClr val="accent3"/>
                </a:solidFill>
              </a:rPr>
              <a:t>Moving from prescription to outcomes focussed </a:t>
            </a:r>
          </a:p>
        </p:txBody>
      </p:sp>
      <p:pic>
        <p:nvPicPr>
          <p:cNvPr id="9" name="Picture 8">
            <a:extLst>
              <a:ext uri="{FF2B5EF4-FFF2-40B4-BE49-F238E27FC236}">
                <a16:creationId xmlns:a16="http://schemas.microsoft.com/office/drawing/2014/main" id="{A5198EC0-4B76-4913-A394-41550C97B3D2}"/>
              </a:ext>
            </a:extLst>
          </p:cNvPr>
          <p:cNvPicPr/>
          <p:nvPr/>
        </p:nvPicPr>
        <p:blipFill>
          <a:blip r:embed="rId3">
            <a:extLst>
              <a:ext uri="{28A0092B-C50C-407E-A947-70E740481C1C}">
                <a14:useLocalDpi xmlns:a14="http://schemas.microsoft.com/office/drawing/2010/main" val="0"/>
              </a:ext>
            </a:extLst>
          </a:blip>
          <a:srcRect/>
          <a:stretch>
            <a:fillRect/>
          </a:stretch>
        </p:blipFill>
        <p:spPr bwMode="auto">
          <a:xfrm>
            <a:off x="2668343" y="1942538"/>
            <a:ext cx="6855314" cy="3911507"/>
          </a:xfrm>
          <a:prstGeom prst="rect">
            <a:avLst/>
          </a:prstGeom>
          <a:noFill/>
        </p:spPr>
      </p:pic>
    </p:spTree>
    <p:extLst>
      <p:ext uri="{BB962C8B-B14F-4D97-AF65-F5344CB8AC3E}">
        <p14:creationId xmlns:p14="http://schemas.microsoft.com/office/powerpoint/2010/main" val="2940539034"/>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810204"/>
          </a:xfrm>
        </p:spPr>
        <p:txBody>
          <a:bodyPr/>
          <a:lstStyle/>
          <a:p>
            <a:r>
              <a:rPr lang="en-GB" sz="2400"/>
              <a:t>What are the key differences between the “Attestation” and “self-assessment”?</a:t>
            </a:r>
          </a:p>
        </p:txBody>
      </p:sp>
      <p:grpSp>
        <p:nvGrpSpPr>
          <p:cNvPr id="10" name="Group 11">
            <a:extLst>
              <a:ext uri="{FF2B5EF4-FFF2-40B4-BE49-F238E27FC236}">
                <a16:creationId xmlns:a16="http://schemas.microsoft.com/office/drawing/2014/main" id="{5749D01F-DE80-40DD-ADA0-7A8EEC3D3C1B}"/>
              </a:ext>
            </a:extLst>
          </p:cNvPr>
          <p:cNvGrpSpPr>
            <a:grpSpLocks noChangeAspect="1"/>
          </p:cNvGrpSpPr>
          <p:nvPr/>
        </p:nvGrpSpPr>
        <p:grpSpPr bwMode="auto">
          <a:xfrm>
            <a:off x="557976" y="1476203"/>
            <a:ext cx="3445458" cy="3576690"/>
            <a:chOff x="1719" y="1252"/>
            <a:chExt cx="1444" cy="1499"/>
          </a:xfrm>
          <a:solidFill>
            <a:schemeClr val="accent2"/>
          </a:solidFill>
        </p:grpSpPr>
        <p:sp>
          <p:nvSpPr>
            <p:cNvPr id="11" name="Freeform 12">
              <a:extLst>
                <a:ext uri="{FF2B5EF4-FFF2-40B4-BE49-F238E27FC236}">
                  <a16:creationId xmlns:a16="http://schemas.microsoft.com/office/drawing/2014/main" id="{41E4299E-B43D-4DF9-AFA9-2918661B6138}"/>
                </a:ext>
              </a:extLst>
            </p:cNvPr>
            <p:cNvSpPr>
              <a:spLocks/>
            </p:cNvSpPr>
            <p:nvPr/>
          </p:nvSpPr>
          <p:spPr bwMode="auto">
            <a:xfrm>
              <a:off x="1719" y="1252"/>
              <a:ext cx="869" cy="749"/>
            </a:xfrm>
            <a:custGeom>
              <a:avLst/>
              <a:gdLst>
                <a:gd name="T0" fmla="*/ 340 w 920"/>
                <a:gd name="T1" fmla="*/ 368 h 792"/>
                <a:gd name="T2" fmla="*/ 920 w 920"/>
                <a:gd name="T3" fmla="*/ 368 h 792"/>
                <a:gd name="T4" fmla="*/ 920 w 920"/>
                <a:gd name="T5" fmla="*/ 60 h 792"/>
                <a:gd name="T6" fmla="*/ 860 w 920"/>
                <a:gd name="T7" fmla="*/ 0 h 792"/>
                <a:gd name="T8" fmla="*/ 60 w 920"/>
                <a:gd name="T9" fmla="*/ 0 h 792"/>
                <a:gd name="T10" fmla="*/ 0 w 920"/>
                <a:gd name="T11" fmla="*/ 60 h 792"/>
                <a:gd name="T12" fmla="*/ 0 w 920"/>
                <a:gd name="T13" fmla="*/ 792 h 792"/>
                <a:gd name="T14" fmla="*/ 172 w 920"/>
                <a:gd name="T15" fmla="*/ 620 h 792"/>
                <a:gd name="T16" fmla="*/ 240 w 920"/>
                <a:gd name="T17" fmla="*/ 620 h 792"/>
                <a:gd name="T18" fmla="*/ 240 w 920"/>
                <a:gd name="T19" fmla="*/ 468 h 792"/>
                <a:gd name="T20" fmla="*/ 340 w 920"/>
                <a:gd name="T21" fmla="*/ 3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792">
                  <a:moveTo>
                    <a:pt x="340" y="368"/>
                  </a:moveTo>
                  <a:cubicBezTo>
                    <a:pt x="920" y="368"/>
                    <a:pt x="920" y="368"/>
                    <a:pt x="920" y="368"/>
                  </a:cubicBezTo>
                  <a:cubicBezTo>
                    <a:pt x="920" y="60"/>
                    <a:pt x="920" y="60"/>
                    <a:pt x="920" y="60"/>
                  </a:cubicBezTo>
                  <a:cubicBezTo>
                    <a:pt x="920" y="25"/>
                    <a:pt x="895" y="0"/>
                    <a:pt x="860" y="0"/>
                  </a:cubicBezTo>
                  <a:cubicBezTo>
                    <a:pt x="60" y="0"/>
                    <a:pt x="60" y="0"/>
                    <a:pt x="60" y="0"/>
                  </a:cubicBezTo>
                  <a:cubicBezTo>
                    <a:pt x="25" y="0"/>
                    <a:pt x="0" y="25"/>
                    <a:pt x="0" y="60"/>
                  </a:cubicBezTo>
                  <a:cubicBezTo>
                    <a:pt x="0" y="792"/>
                    <a:pt x="0" y="792"/>
                    <a:pt x="0" y="792"/>
                  </a:cubicBezTo>
                  <a:cubicBezTo>
                    <a:pt x="172" y="620"/>
                    <a:pt x="172" y="620"/>
                    <a:pt x="172" y="620"/>
                  </a:cubicBezTo>
                  <a:cubicBezTo>
                    <a:pt x="240" y="620"/>
                    <a:pt x="240" y="620"/>
                    <a:pt x="240" y="620"/>
                  </a:cubicBezTo>
                  <a:cubicBezTo>
                    <a:pt x="240" y="468"/>
                    <a:pt x="240" y="468"/>
                    <a:pt x="240" y="468"/>
                  </a:cubicBezTo>
                  <a:cubicBezTo>
                    <a:pt x="240" y="411"/>
                    <a:pt x="283" y="368"/>
                    <a:pt x="340" y="36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b="1"/>
                <a:t>Self-assessment, not Attestation</a:t>
              </a:r>
            </a:p>
          </p:txBody>
        </p:sp>
        <p:sp>
          <p:nvSpPr>
            <p:cNvPr id="12" name="Freeform 13">
              <a:extLst>
                <a:ext uri="{FF2B5EF4-FFF2-40B4-BE49-F238E27FC236}">
                  <a16:creationId xmlns:a16="http://schemas.microsoft.com/office/drawing/2014/main" id="{3407EAE8-A4E9-4467-9821-8311A9571AF1}"/>
                </a:ext>
              </a:extLst>
            </p:cNvPr>
            <p:cNvSpPr>
              <a:spLocks/>
            </p:cNvSpPr>
            <p:nvPr/>
          </p:nvSpPr>
          <p:spPr bwMode="auto">
            <a:xfrm>
              <a:off x="1984" y="1638"/>
              <a:ext cx="1179" cy="1113"/>
            </a:xfrm>
            <a:custGeom>
              <a:avLst/>
              <a:gdLst>
                <a:gd name="T0" fmla="*/ 860 w 920"/>
                <a:gd name="T1" fmla="*/ 0 h 792"/>
                <a:gd name="T2" fmla="*/ 60 w 920"/>
                <a:gd name="T3" fmla="*/ 0 h 792"/>
                <a:gd name="T4" fmla="*/ 0 w 920"/>
                <a:gd name="T5" fmla="*/ 60 h 792"/>
                <a:gd name="T6" fmla="*/ 0 w 920"/>
                <a:gd name="T7" fmla="*/ 560 h 792"/>
                <a:gd name="T8" fmla="*/ 60 w 920"/>
                <a:gd name="T9" fmla="*/ 620 h 792"/>
                <a:gd name="T10" fmla="*/ 748 w 920"/>
                <a:gd name="T11" fmla="*/ 620 h 792"/>
                <a:gd name="T12" fmla="*/ 920 w 920"/>
                <a:gd name="T13" fmla="*/ 792 h 792"/>
                <a:gd name="T14" fmla="*/ 920 w 920"/>
                <a:gd name="T15" fmla="*/ 60 h 792"/>
                <a:gd name="T16" fmla="*/ 860 w 920"/>
                <a:gd name="T1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792">
                  <a:moveTo>
                    <a:pt x="860" y="0"/>
                  </a:moveTo>
                  <a:cubicBezTo>
                    <a:pt x="60" y="0"/>
                    <a:pt x="60" y="0"/>
                    <a:pt x="60" y="0"/>
                  </a:cubicBezTo>
                  <a:cubicBezTo>
                    <a:pt x="25" y="0"/>
                    <a:pt x="0" y="25"/>
                    <a:pt x="0" y="60"/>
                  </a:cubicBezTo>
                  <a:cubicBezTo>
                    <a:pt x="0" y="560"/>
                    <a:pt x="0" y="560"/>
                    <a:pt x="0" y="560"/>
                  </a:cubicBezTo>
                  <a:cubicBezTo>
                    <a:pt x="0" y="596"/>
                    <a:pt x="25" y="620"/>
                    <a:pt x="60" y="620"/>
                  </a:cubicBezTo>
                  <a:cubicBezTo>
                    <a:pt x="748" y="620"/>
                    <a:pt x="748" y="620"/>
                    <a:pt x="748" y="620"/>
                  </a:cubicBezTo>
                  <a:cubicBezTo>
                    <a:pt x="920" y="792"/>
                    <a:pt x="920" y="792"/>
                    <a:pt x="920" y="792"/>
                  </a:cubicBezTo>
                  <a:cubicBezTo>
                    <a:pt x="920" y="60"/>
                    <a:pt x="920" y="60"/>
                    <a:pt x="920" y="60"/>
                  </a:cubicBezTo>
                  <a:cubicBezTo>
                    <a:pt x="920" y="25"/>
                    <a:pt x="895" y="0"/>
                    <a:pt x="8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sz="1600">
                  <a:solidFill>
                    <a:schemeClr val="bg1"/>
                  </a:solidFill>
                </a:rPr>
                <a:t>Submitting on a “best efforts” basis.</a:t>
              </a:r>
            </a:p>
            <a:p>
              <a:endParaRPr lang="en-GB" sz="1600">
                <a:solidFill>
                  <a:schemeClr val="bg1"/>
                </a:solidFill>
              </a:endParaRPr>
            </a:p>
            <a:p>
              <a:r>
                <a:rPr lang="en-GB" sz="1600">
                  <a:solidFill>
                    <a:schemeClr val="bg1"/>
                  </a:solidFill>
                </a:rPr>
                <a:t>Formal Board sign off not required.</a:t>
              </a:r>
            </a:p>
            <a:p>
              <a:endParaRPr lang="en-GB" sz="1600">
                <a:solidFill>
                  <a:schemeClr val="bg1"/>
                </a:solidFill>
              </a:endParaRPr>
            </a:p>
            <a:p>
              <a:r>
                <a:rPr lang="en-GB" sz="1600">
                  <a:solidFill>
                    <a:schemeClr val="bg1"/>
                  </a:solidFill>
                </a:rPr>
                <a:t>However, we would expect discussion at the Board</a:t>
              </a:r>
            </a:p>
            <a:p>
              <a:endParaRPr lang="en-GB">
                <a:solidFill>
                  <a:schemeClr val="bg1"/>
                </a:solidFill>
              </a:endParaRPr>
            </a:p>
          </p:txBody>
        </p:sp>
      </p:grpSp>
      <p:grpSp>
        <p:nvGrpSpPr>
          <p:cNvPr id="13" name="Group 11">
            <a:extLst>
              <a:ext uri="{FF2B5EF4-FFF2-40B4-BE49-F238E27FC236}">
                <a16:creationId xmlns:a16="http://schemas.microsoft.com/office/drawing/2014/main" id="{38E03664-0BF2-4182-928C-4C88CBB5AEB0}"/>
              </a:ext>
            </a:extLst>
          </p:cNvPr>
          <p:cNvGrpSpPr>
            <a:grpSpLocks noChangeAspect="1"/>
          </p:cNvGrpSpPr>
          <p:nvPr/>
        </p:nvGrpSpPr>
        <p:grpSpPr bwMode="auto">
          <a:xfrm>
            <a:off x="4397270" y="2290854"/>
            <a:ext cx="3445458" cy="3576690"/>
            <a:chOff x="1719" y="1252"/>
            <a:chExt cx="1444" cy="1499"/>
          </a:xfrm>
          <a:solidFill>
            <a:schemeClr val="accent2"/>
          </a:solidFill>
        </p:grpSpPr>
        <p:sp>
          <p:nvSpPr>
            <p:cNvPr id="14" name="Freeform 12">
              <a:extLst>
                <a:ext uri="{FF2B5EF4-FFF2-40B4-BE49-F238E27FC236}">
                  <a16:creationId xmlns:a16="http://schemas.microsoft.com/office/drawing/2014/main" id="{4E8E8A7B-8FDB-43BD-9673-64F419D0DD9E}"/>
                </a:ext>
              </a:extLst>
            </p:cNvPr>
            <p:cNvSpPr>
              <a:spLocks/>
            </p:cNvSpPr>
            <p:nvPr/>
          </p:nvSpPr>
          <p:spPr bwMode="auto">
            <a:xfrm>
              <a:off x="1719" y="1252"/>
              <a:ext cx="869" cy="749"/>
            </a:xfrm>
            <a:custGeom>
              <a:avLst/>
              <a:gdLst>
                <a:gd name="T0" fmla="*/ 340 w 920"/>
                <a:gd name="T1" fmla="*/ 368 h 792"/>
                <a:gd name="T2" fmla="*/ 920 w 920"/>
                <a:gd name="T3" fmla="*/ 368 h 792"/>
                <a:gd name="T4" fmla="*/ 920 w 920"/>
                <a:gd name="T5" fmla="*/ 60 h 792"/>
                <a:gd name="T6" fmla="*/ 860 w 920"/>
                <a:gd name="T7" fmla="*/ 0 h 792"/>
                <a:gd name="T8" fmla="*/ 60 w 920"/>
                <a:gd name="T9" fmla="*/ 0 h 792"/>
                <a:gd name="T10" fmla="*/ 0 w 920"/>
                <a:gd name="T11" fmla="*/ 60 h 792"/>
                <a:gd name="T12" fmla="*/ 0 w 920"/>
                <a:gd name="T13" fmla="*/ 792 h 792"/>
                <a:gd name="T14" fmla="*/ 172 w 920"/>
                <a:gd name="T15" fmla="*/ 620 h 792"/>
                <a:gd name="T16" fmla="*/ 240 w 920"/>
                <a:gd name="T17" fmla="*/ 620 h 792"/>
                <a:gd name="T18" fmla="*/ 240 w 920"/>
                <a:gd name="T19" fmla="*/ 468 h 792"/>
                <a:gd name="T20" fmla="*/ 340 w 920"/>
                <a:gd name="T21" fmla="*/ 3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792">
                  <a:moveTo>
                    <a:pt x="340" y="368"/>
                  </a:moveTo>
                  <a:cubicBezTo>
                    <a:pt x="920" y="368"/>
                    <a:pt x="920" y="368"/>
                    <a:pt x="920" y="368"/>
                  </a:cubicBezTo>
                  <a:cubicBezTo>
                    <a:pt x="920" y="60"/>
                    <a:pt x="920" y="60"/>
                    <a:pt x="920" y="60"/>
                  </a:cubicBezTo>
                  <a:cubicBezTo>
                    <a:pt x="920" y="25"/>
                    <a:pt x="895" y="0"/>
                    <a:pt x="860" y="0"/>
                  </a:cubicBezTo>
                  <a:cubicBezTo>
                    <a:pt x="60" y="0"/>
                    <a:pt x="60" y="0"/>
                    <a:pt x="60" y="0"/>
                  </a:cubicBezTo>
                  <a:cubicBezTo>
                    <a:pt x="25" y="0"/>
                    <a:pt x="0" y="25"/>
                    <a:pt x="0" y="60"/>
                  </a:cubicBezTo>
                  <a:cubicBezTo>
                    <a:pt x="0" y="792"/>
                    <a:pt x="0" y="792"/>
                    <a:pt x="0" y="792"/>
                  </a:cubicBezTo>
                  <a:cubicBezTo>
                    <a:pt x="172" y="620"/>
                    <a:pt x="172" y="620"/>
                    <a:pt x="172" y="620"/>
                  </a:cubicBezTo>
                  <a:cubicBezTo>
                    <a:pt x="240" y="620"/>
                    <a:pt x="240" y="620"/>
                    <a:pt x="240" y="620"/>
                  </a:cubicBezTo>
                  <a:cubicBezTo>
                    <a:pt x="240" y="468"/>
                    <a:pt x="240" y="468"/>
                    <a:pt x="240" y="468"/>
                  </a:cubicBezTo>
                  <a:cubicBezTo>
                    <a:pt x="240" y="411"/>
                    <a:pt x="283" y="368"/>
                    <a:pt x="340" y="36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b="1"/>
                <a:t>Working level</a:t>
              </a:r>
            </a:p>
          </p:txBody>
        </p:sp>
        <p:sp>
          <p:nvSpPr>
            <p:cNvPr id="15" name="Freeform 13">
              <a:extLst>
                <a:ext uri="{FF2B5EF4-FFF2-40B4-BE49-F238E27FC236}">
                  <a16:creationId xmlns:a16="http://schemas.microsoft.com/office/drawing/2014/main" id="{6F0B30AB-99AA-4BE1-BD17-7D76E5D23D6C}"/>
                </a:ext>
              </a:extLst>
            </p:cNvPr>
            <p:cNvSpPr>
              <a:spLocks/>
            </p:cNvSpPr>
            <p:nvPr/>
          </p:nvSpPr>
          <p:spPr bwMode="auto">
            <a:xfrm>
              <a:off x="1984" y="1638"/>
              <a:ext cx="1179" cy="1113"/>
            </a:xfrm>
            <a:custGeom>
              <a:avLst/>
              <a:gdLst>
                <a:gd name="T0" fmla="*/ 860 w 920"/>
                <a:gd name="T1" fmla="*/ 0 h 792"/>
                <a:gd name="T2" fmla="*/ 60 w 920"/>
                <a:gd name="T3" fmla="*/ 0 h 792"/>
                <a:gd name="T4" fmla="*/ 0 w 920"/>
                <a:gd name="T5" fmla="*/ 60 h 792"/>
                <a:gd name="T6" fmla="*/ 0 w 920"/>
                <a:gd name="T7" fmla="*/ 560 h 792"/>
                <a:gd name="T8" fmla="*/ 60 w 920"/>
                <a:gd name="T9" fmla="*/ 620 h 792"/>
                <a:gd name="T10" fmla="*/ 748 w 920"/>
                <a:gd name="T11" fmla="*/ 620 h 792"/>
                <a:gd name="T12" fmla="*/ 920 w 920"/>
                <a:gd name="T13" fmla="*/ 792 h 792"/>
                <a:gd name="T14" fmla="*/ 920 w 920"/>
                <a:gd name="T15" fmla="*/ 60 h 792"/>
                <a:gd name="T16" fmla="*/ 860 w 920"/>
                <a:gd name="T1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792">
                  <a:moveTo>
                    <a:pt x="860" y="0"/>
                  </a:moveTo>
                  <a:cubicBezTo>
                    <a:pt x="60" y="0"/>
                    <a:pt x="60" y="0"/>
                    <a:pt x="60" y="0"/>
                  </a:cubicBezTo>
                  <a:cubicBezTo>
                    <a:pt x="25" y="0"/>
                    <a:pt x="0" y="25"/>
                    <a:pt x="0" y="60"/>
                  </a:cubicBezTo>
                  <a:cubicBezTo>
                    <a:pt x="0" y="560"/>
                    <a:pt x="0" y="560"/>
                    <a:pt x="0" y="560"/>
                  </a:cubicBezTo>
                  <a:cubicBezTo>
                    <a:pt x="0" y="596"/>
                    <a:pt x="25" y="620"/>
                    <a:pt x="60" y="620"/>
                  </a:cubicBezTo>
                  <a:cubicBezTo>
                    <a:pt x="748" y="620"/>
                    <a:pt x="748" y="620"/>
                    <a:pt x="748" y="620"/>
                  </a:cubicBezTo>
                  <a:cubicBezTo>
                    <a:pt x="920" y="792"/>
                    <a:pt x="920" y="792"/>
                    <a:pt x="920" y="792"/>
                  </a:cubicBezTo>
                  <a:cubicBezTo>
                    <a:pt x="920" y="60"/>
                    <a:pt x="920" y="60"/>
                    <a:pt x="920" y="60"/>
                  </a:cubicBezTo>
                  <a:cubicBezTo>
                    <a:pt x="920" y="25"/>
                    <a:pt x="895" y="0"/>
                    <a:pt x="8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sz="1200">
                  <a:solidFill>
                    <a:schemeClr val="bg1"/>
                  </a:solidFill>
                </a:rPr>
                <a:t>We understand Principles will not be fully embedded. </a:t>
              </a:r>
            </a:p>
            <a:p>
              <a:endParaRPr lang="en-GB" sz="1200">
                <a:solidFill>
                  <a:schemeClr val="bg1"/>
                </a:solidFill>
              </a:endParaRPr>
            </a:p>
            <a:p>
              <a:r>
                <a:rPr lang="en-GB" sz="1200">
                  <a:solidFill>
                    <a:schemeClr val="bg1"/>
                  </a:solidFill>
                </a:rPr>
                <a:t>Self-assessments will be an initial tool for your teams. </a:t>
              </a:r>
            </a:p>
            <a:p>
              <a:endParaRPr lang="en-GB" sz="1200">
                <a:solidFill>
                  <a:schemeClr val="bg1"/>
                </a:solidFill>
              </a:endParaRPr>
            </a:p>
            <a:p>
              <a:r>
                <a:rPr lang="en-GB" sz="1200">
                  <a:solidFill>
                    <a:schemeClr val="bg1"/>
                  </a:solidFill>
                </a:rPr>
                <a:t>Boards should step back to consider if your teams have embraced the move away from “</a:t>
              </a:r>
              <a:r>
                <a:rPr lang="en-GB" sz="1200" err="1">
                  <a:solidFill>
                    <a:schemeClr val="bg1"/>
                  </a:solidFill>
                </a:rPr>
                <a:t>tickboxes</a:t>
              </a:r>
              <a:r>
                <a:rPr lang="en-GB" sz="1200">
                  <a:solidFill>
                    <a:schemeClr val="bg1"/>
                  </a:solidFill>
                </a:rPr>
                <a:t>” to an outcomes based approach</a:t>
              </a:r>
            </a:p>
            <a:p>
              <a:endParaRPr lang="en-GB" sz="1200">
                <a:solidFill>
                  <a:schemeClr val="bg1"/>
                </a:solidFill>
              </a:endParaRPr>
            </a:p>
            <a:p>
              <a:endParaRPr lang="en-GB" sz="1200">
                <a:solidFill>
                  <a:schemeClr val="bg1"/>
                </a:solidFill>
              </a:endParaRPr>
            </a:p>
          </p:txBody>
        </p:sp>
      </p:grpSp>
      <p:grpSp>
        <p:nvGrpSpPr>
          <p:cNvPr id="19" name="Group 11">
            <a:extLst>
              <a:ext uri="{FF2B5EF4-FFF2-40B4-BE49-F238E27FC236}">
                <a16:creationId xmlns:a16="http://schemas.microsoft.com/office/drawing/2014/main" id="{E9EEF1DB-3F94-42E4-9430-3D73D0F8197A}"/>
              </a:ext>
            </a:extLst>
          </p:cNvPr>
          <p:cNvGrpSpPr>
            <a:grpSpLocks noChangeAspect="1"/>
          </p:cNvGrpSpPr>
          <p:nvPr/>
        </p:nvGrpSpPr>
        <p:grpSpPr bwMode="auto">
          <a:xfrm>
            <a:off x="8308548" y="1459315"/>
            <a:ext cx="3445458" cy="2970633"/>
            <a:chOff x="1719" y="1252"/>
            <a:chExt cx="1444" cy="1245"/>
          </a:xfrm>
          <a:solidFill>
            <a:schemeClr val="accent2"/>
          </a:solidFill>
        </p:grpSpPr>
        <p:sp>
          <p:nvSpPr>
            <p:cNvPr id="20" name="Freeform 12">
              <a:extLst>
                <a:ext uri="{FF2B5EF4-FFF2-40B4-BE49-F238E27FC236}">
                  <a16:creationId xmlns:a16="http://schemas.microsoft.com/office/drawing/2014/main" id="{5B12B793-A915-4C7D-8320-9338F39016C0}"/>
                </a:ext>
              </a:extLst>
            </p:cNvPr>
            <p:cNvSpPr>
              <a:spLocks/>
            </p:cNvSpPr>
            <p:nvPr/>
          </p:nvSpPr>
          <p:spPr bwMode="auto">
            <a:xfrm>
              <a:off x="1719" y="1252"/>
              <a:ext cx="869" cy="749"/>
            </a:xfrm>
            <a:custGeom>
              <a:avLst/>
              <a:gdLst>
                <a:gd name="T0" fmla="*/ 340 w 920"/>
                <a:gd name="T1" fmla="*/ 368 h 792"/>
                <a:gd name="T2" fmla="*/ 920 w 920"/>
                <a:gd name="T3" fmla="*/ 368 h 792"/>
                <a:gd name="T4" fmla="*/ 920 w 920"/>
                <a:gd name="T5" fmla="*/ 60 h 792"/>
                <a:gd name="T6" fmla="*/ 860 w 920"/>
                <a:gd name="T7" fmla="*/ 0 h 792"/>
                <a:gd name="T8" fmla="*/ 60 w 920"/>
                <a:gd name="T9" fmla="*/ 0 h 792"/>
                <a:gd name="T10" fmla="*/ 0 w 920"/>
                <a:gd name="T11" fmla="*/ 60 h 792"/>
                <a:gd name="T12" fmla="*/ 0 w 920"/>
                <a:gd name="T13" fmla="*/ 792 h 792"/>
                <a:gd name="T14" fmla="*/ 172 w 920"/>
                <a:gd name="T15" fmla="*/ 620 h 792"/>
                <a:gd name="T16" fmla="*/ 240 w 920"/>
                <a:gd name="T17" fmla="*/ 620 h 792"/>
                <a:gd name="T18" fmla="*/ 240 w 920"/>
                <a:gd name="T19" fmla="*/ 468 h 792"/>
                <a:gd name="T20" fmla="*/ 340 w 920"/>
                <a:gd name="T21" fmla="*/ 368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920" h="792">
                  <a:moveTo>
                    <a:pt x="340" y="368"/>
                  </a:moveTo>
                  <a:cubicBezTo>
                    <a:pt x="920" y="368"/>
                    <a:pt x="920" y="368"/>
                    <a:pt x="920" y="368"/>
                  </a:cubicBezTo>
                  <a:cubicBezTo>
                    <a:pt x="920" y="60"/>
                    <a:pt x="920" y="60"/>
                    <a:pt x="920" y="60"/>
                  </a:cubicBezTo>
                  <a:cubicBezTo>
                    <a:pt x="920" y="25"/>
                    <a:pt x="895" y="0"/>
                    <a:pt x="860" y="0"/>
                  </a:cubicBezTo>
                  <a:cubicBezTo>
                    <a:pt x="60" y="0"/>
                    <a:pt x="60" y="0"/>
                    <a:pt x="60" y="0"/>
                  </a:cubicBezTo>
                  <a:cubicBezTo>
                    <a:pt x="25" y="0"/>
                    <a:pt x="0" y="25"/>
                    <a:pt x="0" y="60"/>
                  </a:cubicBezTo>
                  <a:cubicBezTo>
                    <a:pt x="0" y="792"/>
                    <a:pt x="0" y="792"/>
                    <a:pt x="0" y="792"/>
                  </a:cubicBezTo>
                  <a:cubicBezTo>
                    <a:pt x="172" y="620"/>
                    <a:pt x="172" y="620"/>
                    <a:pt x="172" y="620"/>
                  </a:cubicBezTo>
                  <a:cubicBezTo>
                    <a:pt x="240" y="620"/>
                    <a:pt x="240" y="620"/>
                    <a:pt x="240" y="620"/>
                  </a:cubicBezTo>
                  <a:cubicBezTo>
                    <a:pt x="240" y="468"/>
                    <a:pt x="240" y="468"/>
                    <a:pt x="240" y="468"/>
                  </a:cubicBezTo>
                  <a:cubicBezTo>
                    <a:pt x="240" y="411"/>
                    <a:pt x="283" y="368"/>
                    <a:pt x="340" y="368"/>
                  </a:cubicBezTo>
                  <a:close/>
                </a:path>
              </a:pathLst>
            </a:custGeom>
            <a:solidFill>
              <a:schemeClr val="accent5"/>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b="1"/>
                <a:t>Best efforts basis</a:t>
              </a:r>
            </a:p>
          </p:txBody>
        </p:sp>
        <p:sp>
          <p:nvSpPr>
            <p:cNvPr id="21" name="Freeform 13">
              <a:extLst>
                <a:ext uri="{FF2B5EF4-FFF2-40B4-BE49-F238E27FC236}">
                  <a16:creationId xmlns:a16="http://schemas.microsoft.com/office/drawing/2014/main" id="{DD5A9F47-3DA1-4573-9DFF-D337AD257302}"/>
                </a:ext>
              </a:extLst>
            </p:cNvPr>
            <p:cNvSpPr>
              <a:spLocks/>
            </p:cNvSpPr>
            <p:nvPr/>
          </p:nvSpPr>
          <p:spPr bwMode="auto">
            <a:xfrm>
              <a:off x="1984" y="1638"/>
              <a:ext cx="1179" cy="859"/>
            </a:xfrm>
            <a:custGeom>
              <a:avLst/>
              <a:gdLst>
                <a:gd name="T0" fmla="*/ 860 w 920"/>
                <a:gd name="T1" fmla="*/ 0 h 792"/>
                <a:gd name="T2" fmla="*/ 60 w 920"/>
                <a:gd name="T3" fmla="*/ 0 h 792"/>
                <a:gd name="T4" fmla="*/ 0 w 920"/>
                <a:gd name="T5" fmla="*/ 60 h 792"/>
                <a:gd name="T6" fmla="*/ 0 w 920"/>
                <a:gd name="T7" fmla="*/ 560 h 792"/>
                <a:gd name="T8" fmla="*/ 60 w 920"/>
                <a:gd name="T9" fmla="*/ 620 h 792"/>
                <a:gd name="T10" fmla="*/ 748 w 920"/>
                <a:gd name="T11" fmla="*/ 620 h 792"/>
                <a:gd name="T12" fmla="*/ 920 w 920"/>
                <a:gd name="T13" fmla="*/ 792 h 792"/>
                <a:gd name="T14" fmla="*/ 920 w 920"/>
                <a:gd name="T15" fmla="*/ 60 h 792"/>
                <a:gd name="T16" fmla="*/ 860 w 920"/>
                <a:gd name="T17" fmla="*/ 0 h 7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20" h="792">
                  <a:moveTo>
                    <a:pt x="860" y="0"/>
                  </a:moveTo>
                  <a:cubicBezTo>
                    <a:pt x="60" y="0"/>
                    <a:pt x="60" y="0"/>
                    <a:pt x="60" y="0"/>
                  </a:cubicBezTo>
                  <a:cubicBezTo>
                    <a:pt x="25" y="0"/>
                    <a:pt x="0" y="25"/>
                    <a:pt x="0" y="60"/>
                  </a:cubicBezTo>
                  <a:cubicBezTo>
                    <a:pt x="0" y="560"/>
                    <a:pt x="0" y="560"/>
                    <a:pt x="0" y="560"/>
                  </a:cubicBezTo>
                  <a:cubicBezTo>
                    <a:pt x="0" y="596"/>
                    <a:pt x="25" y="620"/>
                    <a:pt x="60" y="620"/>
                  </a:cubicBezTo>
                  <a:cubicBezTo>
                    <a:pt x="748" y="620"/>
                    <a:pt x="748" y="620"/>
                    <a:pt x="748" y="620"/>
                  </a:cubicBezTo>
                  <a:cubicBezTo>
                    <a:pt x="920" y="792"/>
                    <a:pt x="920" y="792"/>
                    <a:pt x="920" y="792"/>
                  </a:cubicBezTo>
                  <a:cubicBezTo>
                    <a:pt x="920" y="60"/>
                    <a:pt x="920" y="60"/>
                    <a:pt x="920" y="60"/>
                  </a:cubicBezTo>
                  <a:cubicBezTo>
                    <a:pt x="920" y="25"/>
                    <a:pt x="895" y="0"/>
                    <a:pt x="860"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91440" tIns="45720" rIns="91440" bIns="45720" numCol="1" anchor="t" anchorCtr="0" compatLnSpc="1">
              <a:prstTxWarp prst="textNoShape">
                <a:avLst/>
              </a:prstTxWarp>
            </a:bodyPr>
            <a:lstStyle/>
            <a:p>
              <a:r>
                <a:rPr lang="en-GB" sz="1200">
                  <a:solidFill>
                    <a:schemeClr val="bg1"/>
                  </a:solidFill>
                </a:rPr>
                <a:t>Will highlight any gaps in understanding the Principles.</a:t>
              </a:r>
            </a:p>
            <a:p>
              <a:endParaRPr lang="en-GB" sz="1200">
                <a:solidFill>
                  <a:schemeClr val="bg1"/>
                </a:solidFill>
              </a:endParaRPr>
            </a:p>
            <a:p>
              <a:r>
                <a:rPr lang="en-GB" sz="1200">
                  <a:solidFill>
                    <a:schemeClr val="bg1"/>
                  </a:solidFill>
                </a:rPr>
                <a:t>Will provide a basis for discussion with Lloyd’s to “compare and contrast” managing agent vs Lloyd’s views  against the Principles </a:t>
              </a:r>
            </a:p>
            <a:p>
              <a:endParaRPr lang="en-GB" sz="1200">
                <a:solidFill>
                  <a:schemeClr val="bg1"/>
                </a:solidFill>
              </a:endParaRPr>
            </a:p>
          </p:txBody>
        </p:sp>
      </p:grpSp>
    </p:spTree>
    <p:extLst>
      <p:ext uri="{BB962C8B-B14F-4D97-AF65-F5344CB8AC3E}">
        <p14:creationId xmlns:p14="http://schemas.microsoft.com/office/powerpoint/2010/main" val="2043475508"/>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8BD9323-044F-45C0-A868-913BBAC2C660}"/>
              </a:ext>
            </a:extLst>
          </p:cNvPr>
          <p:cNvPicPr>
            <a:picLocks noChangeAspect="1"/>
          </p:cNvPicPr>
          <p:nvPr/>
        </p:nvPicPr>
        <p:blipFill>
          <a:blip r:embed="rId2"/>
          <a:stretch>
            <a:fillRect/>
          </a:stretch>
        </p:blipFill>
        <p:spPr>
          <a:xfrm>
            <a:off x="2072617" y="339366"/>
            <a:ext cx="8046766" cy="5896466"/>
          </a:xfrm>
          <a:prstGeom prst="rect">
            <a:avLst/>
          </a:prstGeom>
        </p:spPr>
      </p:pic>
    </p:spTree>
    <p:extLst>
      <p:ext uri="{BB962C8B-B14F-4D97-AF65-F5344CB8AC3E}">
        <p14:creationId xmlns:p14="http://schemas.microsoft.com/office/powerpoint/2010/main" val="3997671818"/>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CB6E-C260-4465-9970-9A27AAF8CFB1}"/>
              </a:ext>
            </a:extLst>
          </p:cNvPr>
          <p:cNvSpPr>
            <a:spLocks noGrp="1"/>
          </p:cNvSpPr>
          <p:nvPr>
            <p:ph type="title"/>
          </p:nvPr>
        </p:nvSpPr>
        <p:spPr/>
        <p:txBody>
          <a:bodyPr/>
          <a:lstStyle/>
          <a:p>
            <a:r>
              <a:rPr lang="en-GB"/>
              <a:t>Self-assessment Principles rating</a:t>
            </a:r>
          </a:p>
        </p:txBody>
      </p:sp>
      <p:sp>
        <p:nvSpPr>
          <p:cNvPr id="3" name="Text Placeholder 2">
            <a:extLst>
              <a:ext uri="{FF2B5EF4-FFF2-40B4-BE49-F238E27FC236}">
                <a16:creationId xmlns:a16="http://schemas.microsoft.com/office/drawing/2014/main" id="{B1B62ABD-57E9-4359-9FF2-9FF17E6C1FF4}"/>
              </a:ext>
            </a:extLst>
          </p:cNvPr>
          <p:cNvSpPr>
            <a:spLocks noGrp="1"/>
          </p:cNvSpPr>
          <p:nvPr>
            <p:ph type="body" sz="quarter" idx="16"/>
          </p:nvPr>
        </p:nvSpPr>
        <p:spPr>
          <a:xfrm>
            <a:off x="6119999" y="6623050"/>
            <a:ext cx="5114925" cy="252000"/>
          </a:xfrm>
        </p:spPr>
        <p:txBody>
          <a:bodyPr/>
          <a:lstStyle/>
          <a:p>
            <a:endParaRPr lang="en-GB"/>
          </a:p>
        </p:txBody>
      </p:sp>
      <p:sp>
        <p:nvSpPr>
          <p:cNvPr id="4" name="Text Placeholder 3">
            <a:extLst>
              <a:ext uri="{FF2B5EF4-FFF2-40B4-BE49-F238E27FC236}">
                <a16:creationId xmlns:a16="http://schemas.microsoft.com/office/drawing/2014/main" id="{7628C24E-95E2-481A-A821-373F13A981AC}"/>
              </a:ext>
            </a:extLst>
          </p:cNvPr>
          <p:cNvSpPr>
            <a:spLocks noGrp="1"/>
          </p:cNvSpPr>
          <p:nvPr>
            <p:ph type="body" sz="quarter" idx="17"/>
          </p:nvPr>
        </p:nvSpPr>
        <p:spPr/>
        <p:txBody>
          <a:bodyPr/>
          <a:lstStyle/>
          <a:p>
            <a:r>
              <a:rPr lang="en-GB"/>
              <a:t>Principle 13: Culture</a:t>
            </a:r>
          </a:p>
        </p:txBody>
      </p:sp>
      <p:graphicFrame>
        <p:nvGraphicFramePr>
          <p:cNvPr id="9" name="Table 8">
            <a:extLst>
              <a:ext uri="{FF2B5EF4-FFF2-40B4-BE49-F238E27FC236}">
                <a16:creationId xmlns:a16="http://schemas.microsoft.com/office/drawing/2014/main" id="{0B6AA2B9-13E3-4A09-AA7D-31497DCCEB52}"/>
              </a:ext>
            </a:extLst>
          </p:cNvPr>
          <p:cNvGraphicFramePr>
            <a:graphicFrameLocks noGrp="1"/>
          </p:cNvGraphicFramePr>
          <p:nvPr/>
        </p:nvGraphicFramePr>
        <p:xfrm>
          <a:off x="540000" y="1517398"/>
          <a:ext cx="11166130" cy="3524673"/>
        </p:xfrm>
        <a:graphic>
          <a:graphicData uri="http://schemas.openxmlformats.org/drawingml/2006/table">
            <a:tbl>
              <a:tblPr/>
              <a:tblGrid>
                <a:gridCol w="1170475">
                  <a:extLst>
                    <a:ext uri="{9D8B030D-6E8A-4147-A177-3AD203B41FA5}">
                      <a16:colId xmlns:a16="http://schemas.microsoft.com/office/drawing/2014/main" val="1057108503"/>
                    </a:ext>
                  </a:extLst>
                </a:gridCol>
                <a:gridCol w="2254727">
                  <a:extLst>
                    <a:ext uri="{9D8B030D-6E8A-4147-A177-3AD203B41FA5}">
                      <a16:colId xmlns:a16="http://schemas.microsoft.com/office/drawing/2014/main" val="2905323731"/>
                    </a:ext>
                  </a:extLst>
                </a:gridCol>
                <a:gridCol w="1082431">
                  <a:extLst>
                    <a:ext uri="{9D8B030D-6E8A-4147-A177-3AD203B41FA5}">
                      <a16:colId xmlns:a16="http://schemas.microsoft.com/office/drawing/2014/main" val="2246585264"/>
                    </a:ext>
                  </a:extLst>
                </a:gridCol>
                <a:gridCol w="1082431">
                  <a:extLst>
                    <a:ext uri="{9D8B030D-6E8A-4147-A177-3AD203B41FA5}">
                      <a16:colId xmlns:a16="http://schemas.microsoft.com/office/drawing/2014/main" val="342193256"/>
                    </a:ext>
                  </a:extLst>
                </a:gridCol>
                <a:gridCol w="5576066">
                  <a:extLst>
                    <a:ext uri="{9D8B030D-6E8A-4147-A177-3AD203B41FA5}">
                      <a16:colId xmlns:a16="http://schemas.microsoft.com/office/drawing/2014/main" val="185280469"/>
                    </a:ext>
                  </a:extLst>
                </a:gridCol>
              </a:tblGrid>
              <a:tr h="287443">
                <a:tc rowSpan="2" gridSpan="2">
                  <a:txBody>
                    <a:bodyPr/>
                    <a:lstStyle/>
                    <a:p>
                      <a:pPr algn="ctr" fontAlgn="ctr"/>
                      <a:r>
                        <a:rPr lang="en-GB" sz="700" b="1" i="0" u="none" strike="noStrike">
                          <a:solidFill>
                            <a:srgbClr val="000000"/>
                          </a:solidFill>
                          <a:effectLst/>
                          <a:latin typeface="Arial" panose="020B0604020202020204" pitchFamily="34" charset="0"/>
                        </a:rPr>
                        <a:t>Principle</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en-GB"/>
                    </a:p>
                  </a:txBody>
                  <a:tcPr/>
                </a:tc>
                <a:tc rowSpan="2">
                  <a:txBody>
                    <a:bodyPr/>
                    <a:lstStyle/>
                    <a:p>
                      <a:pPr algn="ctr" fontAlgn="ctr"/>
                      <a:r>
                        <a:rPr lang="en-GB" sz="700" b="1" i="0" u="none" strike="noStrike">
                          <a:solidFill>
                            <a:srgbClr val="000000"/>
                          </a:solidFill>
                          <a:effectLst/>
                          <a:latin typeface="Arial" panose="020B0604020202020204" pitchFamily="34" charset="0"/>
                        </a:rPr>
                        <a:t>Expected Maturity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tc rowSpan="2">
                  <a:txBody>
                    <a:bodyPr/>
                    <a:lstStyle/>
                    <a:p>
                      <a:pPr algn="ctr" fontAlgn="ctr"/>
                      <a:r>
                        <a:rPr lang="en-GB" sz="700" b="1" i="0" u="none" strike="noStrike">
                          <a:solidFill>
                            <a:srgbClr val="000000"/>
                          </a:solidFill>
                          <a:effectLst/>
                          <a:latin typeface="Arial" panose="020B0604020202020204" pitchFamily="34" charset="0"/>
                        </a:rPr>
                        <a:t> Managing Agent Assessment of Maturity</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a:txBody>
                    <a:bodyPr/>
                    <a:lstStyle/>
                    <a:p>
                      <a:pPr algn="ctr" fontAlgn="ctr"/>
                      <a:r>
                        <a:rPr lang="en-GB" sz="700" b="1" i="0" u="none" strike="noStrike">
                          <a:solidFill>
                            <a:srgbClr val="000000"/>
                          </a:solidFill>
                          <a:effectLst/>
                          <a:latin typeface="Arial" panose="020B0604020202020204" pitchFamily="34" charset="0"/>
                        </a:rPr>
                        <a:t>Commentary</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849917237"/>
                  </a:ext>
                </a:extLst>
              </a:tr>
              <a:tr h="676910">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700" b="0" i="0" u="none" strike="noStrike">
                          <a:solidFill>
                            <a:srgbClr val="000000"/>
                          </a:solidFill>
                          <a:effectLst/>
                          <a:latin typeface="Arial" panose="020B0604020202020204" pitchFamily="34" charset="0"/>
                        </a:rPr>
                        <a:t>To include:</a:t>
                      </a:r>
                      <a:br>
                        <a:rPr lang="en-GB" sz="700" b="0" i="0" u="none" strike="noStrike">
                          <a:solidFill>
                            <a:srgbClr val="000000"/>
                          </a:solidFill>
                          <a:effectLst/>
                          <a:latin typeface="Arial" panose="020B0604020202020204" pitchFamily="34" charset="0"/>
                        </a:rPr>
                      </a:br>
                      <a:r>
                        <a:rPr lang="en-GB" sz="700" b="0" i="0" u="none" strike="noStrike">
                          <a:solidFill>
                            <a:srgbClr val="000000"/>
                          </a:solidFill>
                          <a:effectLst/>
                          <a:latin typeface="Arial" panose="020B0604020202020204" pitchFamily="34" charset="0"/>
                        </a:rPr>
                        <a:t>- Rationale, where expected maturity level is met</a:t>
                      </a:r>
                      <a:br>
                        <a:rPr lang="en-GB" sz="700" b="0" i="0" u="none" strike="noStrike">
                          <a:solidFill>
                            <a:srgbClr val="000000"/>
                          </a:solidFill>
                          <a:effectLst/>
                          <a:latin typeface="Arial" panose="020B0604020202020204" pitchFamily="34" charset="0"/>
                        </a:rPr>
                      </a:br>
                      <a:r>
                        <a:rPr lang="en-GB" sz="700" b="0" i="0" u="none" strike="noStrike">
                          <a:solidFill>
                            <a:srgbClr val="000000"/>
                          </a:solidFill>
                          <a:effectLst/>
                          <a:latin typeface="Arial" panose="020B0604020202020204" pitchFamily="34" charset="0"/>
                        </a:rPr>
                        <a:t>- Commentary, where expected maturity is not met, including detail on gaps, planned remedial actions, timescales and owners</a:t>
                      </a:r>
                      <a:br>
                        <a:rPr lang="en-GB" sz="700" b="0" i="0" u="none" strike="noStrike">
                          <a:solidFill>
                            <a:srgbClr val="000000"/>
                          </a:solidFill>
                          <a:effectLst/>
                          <a:latin typeface="Arial" panose="020B0604020202020204" pitchFamily="34" charset="0"/>
                        </a:rPr>
                      </a:br>
                      <a:r>
                        <a:rPr lang="en-GB" sz="700" b="0" i="0" u="none" strike="noStrike">
                          <a:solidFill>
                            <a:srgbClr val="000000"/>
                          </a:solidFill>
                          <a:effectLst/>
                          <a:latin typeface="Arial" panose="020B0604020202020204" pitchFamily="34" charset="0"/>
                        </a:rPr>
                        <a:t>- Questions for clarification with Lloyd's, for example to check the meaning or interpretation of the Principles guidance.</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1688766611"/>
                  </a:ext>
                </a:extLst>
              </a:tr>
              <a:tr h="474980">
                <a:tc gridSpan="2">
                  <a:txBody>
                    <a:bodyPr/>
                    <a:lstStyle/>
                    <a:p>
                      <a:pPr algn="l" fontAlgn="ctr"/>
                      <a:r>
                        <a:rPr lang="en-GB" sz="700" b="1" i="0" u="none" strike="noStrike">
                          <a:solidFill>
                            <a:srgbClr val="000000"/>
                          </a:solidFill>
                          <a:effectLst/>
                          <a:latin typeface="Arial" panose="020B0604020202020204" pitchFamily="34" charset="0"/>
                        </a:rPr>
                        <a:t>13. Culture</a:t>
                      </a:r>
                      <a:br>
                        <a:rPr lang="en-GB" sz="700" b="0" i="0" u="none" strike="noStrike">
                          <a:solidFill>
                            <a:srgbClr val="000000"/>
                          </a:solidFill>
                          <a:effectLst/>
                          <a:latin typeface="Arial" panose="020B0604020202020204" pitchFamily="34" charset="0"/>
                        </a:rPr>
                      </a:br>
                      <a:r>
                        <a:rPr lang="en-GB" sz="700" b="0" i="0" u="none" strike="noStrike">
                          <a:solidFill>
                            <a:srgbClr val="000000"/>
                          </a:solidFill>
                          <a:effectLst/>
                          <a:latin typeface="Arial" panose="020B0604020202020204" pitchFamily="34" charset="0"/>
                        </a:rPr>
                        <a:t>Managing agents should be inclusive, creating a diverse and high-performance culture.</a:t>
                      </a:r>
                      <a:endParaRPr lang="en-GB" sz="700" b="1" i="0" u="none" strike="noStrike">
                        <a:solidFill>
                          <a:srgbClr val="000000"/>
                        </a:solidFill>
                        <a:effectLst/>
                        <a:latin typeface="Arial" panose="020B0604020202020204" pitchFamily="34" charset="0"/>
                      </a:endParaRP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hMerge="1">
                  <a:txBody>
                    <a:bodyPr/>
                    <a:lstStyle/>
                    <a:p>
                      <a:endParaRPr lang="en-GB"/>
                    </a:p>
                  </a:txBody>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BELOW FOUNDATIONAL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GB" sz="700" b="0" i="0" u="none" strike="noStrike">
                          <a:solidFill>
                            <a:srgbClr val="000000"/>
                          </a:solidFill>
                          <a:effectLst/>
                          <a:latin typeface="Arial" panose="020B0604020202020204" pitchFamily="34" charset="0"/>
                        </a:rPr>
                        <a:t>Overall Culture is currently Below Foundational. Plans are in place to address the gaps, starting with data, and strengthening how speaking up is managed. The Culture and Inclusion Advisory Group will take a lead role in reviewing firm culture and developing a culture plan, as a pillar of our strategy.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3244710965"/>
                  </a:ext>
                </a:extLst>
              </a:tr>
              <a:tr h="297180">
                <a:tc>
                  <a:txBody>
                    <a:bodyPr/>
                    <a:lstStyle/>
                    <a:p>
                      <a:pPr algn="ctr" fontAlgn="ctr"/>
                      <a:r>
                        <a:rPr lang="en-GB" sz="700" b="0" i="0" u="none" strike="noStrike">
                          <a:solidFill>
                            <a:srgbClr val="000000"/>
                          </a:solidFill>
                          <a:effectLst/>
                          <a:latin typeface="Arial" panose="020B0604020202020204" pitchFamily="34" charset="0"/>
                        </a:rPr>
                        <a:t>Sub Principle 1</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Demonstrate leadership focus on fostering an inclusive, high-performance culture​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l" fontAlgn="ctr"/>
                      <a:r>
                        <a:rPr lang="en-GB" sz="700" b="0" i="0" u="none" strike="noStrike">
                          <a:solidFill>
                            <a:srgbClr val="000000"/>
                          </a:solidFill>
                          <a:effectLst/>
                          <a:latin typeface="Arial" panose="020B0604020202020204" pitchFamily="34" charset="0"/>
                        </a:rPr>
                        <a:t>A Culture and Inclusion Advisory Group is being set up, led by Member of ExCo, who will undertake a culture review in 2022 and develop a culture plan, involving employees. The Advisory Group will report to the Board on progress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612240188"/>
                  </a:ext>
                </a:extLst>
              </a:tr>
              <a:tr h="341630">
                <a:tc>
                  <a:txBody>
                    <a:bodyPr/>
                    <a:lstStyle/>
                    <a:p>
                      <a:pPr algn="ctr" fontAlgn="ctr"/>
                      <a:r>
                        <a:rPr lang="en-GB" sz="700" b="0" i="0" u="none" strike="noStrike">
                          <a:solidFill>
                            <a:srgbClr val="000000"/>
                          </a:solidFill>
                          <a:effectLst/>
                          <a:latin typeface="Arial" panose="020B0604020202020204" pitchFamily="34" charset="0"/>
                        </a:rPr>
                        <a:t>Sub Principle 2</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Ensure behaviour expectations are clear and there is zero tolerance for inappropriate behaviour</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 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l" fontAlgn="ctr"/>
                      <a:r>
                        <a:rPr lang="en-GB" sz="700" b="0" i="0" u="none" strike="noStrike">
                          <a:solidFill>
                            <a:srgbClr val="000000"/>
                          </a:solidFill>
                          <a:effectLst/>
                          <a:latin typeface="Arial" panose="020B0604020202020204" pitchFamily="34" charset="0"/>
                        </a:rPr>
                        <a:t>In Q4 2021 the code of conduct, which outlines behavioural expectations was communicated to all employees. It is also included in employee induction and forms part of annual mandatory training, along with mandatory diversity and inclusion training for all employees.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751774625"/>
                  </a:ext>
                </a:extLst>
              </a:tr>
              <a:tr h="341630">
                <a:tc>
                  <a:txBody>
                    <a:bodyPr/>
                    <a:lstStyle/>
                    <a:p>
                      <a:pPr algn="ctr" fontAlgn="ctr"/>
                      <a:r>
                        <a:rPr lang="en-GB" sz="700" b="0" i="0" u="none" strike="noStrike">
                          <a:solidFill>
                            <a:srgbClr val="000000"/>
                          </a:solidFill>
                          <a:effectLst/>
                          <a:latin typeface="Arial" panose="020B0604020202020204" pitchFamily="34" charset="0"/>
                        </a:rPr>
                        <a:t>Sub Principle 3</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Encourage speaking up, ensuring there are appropriate tools for employees to do so, and the tone is set from the top​</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Below 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6">
                        <a:lumMod val="20000"/>
                        <a:lumOff val="80000"/>
                      </a:schemeClr>
                    </a:solidFill>
                  </a:tcPr>
                </a:tc>
                <a:tc>
                  <a:txBody>
                    <a:bodyPr/>
                    <a:lstStyle/>
                    <a:p>
                      <a:pPr algn="l" fontAlgn="ctr"/>
                      <a:r>
                        <a:rPr lang="en-GB" sz="700" b="0" i="0" u="none" strike="noStrike">
                          <a:solidFill>
                            <a:srgbClr val="000000"/>
                          </a:solidFill>
                          <a:effectLst/>
                          <a:latin typeface="Arial" panose="020B0604020202020204" pitchFamily="34" charset="0"/>
                        </a:rPr>
                        <a:t>In 2021 a grievance related to sexual harassment was not handled well, resulting in the victim leaving the organisation. A review of how we manage grievances was undertaken by a law firm, who have provided recommendations that we started to implement in Q3 2021 which is ongoing. The case with the individual has been settled, with the perpetrator dismissed. We have run training for all employees and managers on how to raise concerns and how to respond when these matters are raised. We expect employee feedback on confidence to speak up and that management take concerns seriously to have improved in upcoming employee surveys</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1911174093"/>
                  </a:ext>
                </a:extLst>
              </a:tr>
              <a:tr h="565150">
                <a:tc>
                  <a:txBody>
                    <a:bodyPr/>
                    <a:lstStyle/>
                    <a:p>
                      <a:pPr algn="ctr" fontAlgn="ctr"/>
                      <a:r>
                        <a:rPr lang="en-GB" sz="700" b="0" i="0" u="none" strike="noStrike">
                          <a:solidFill>
                            <a:srgbClr val="000000"/>
                          </a:solidFill>
                          <a:effectLst/>
                          <a:latin typeface="Arial" panose="020B0604020202020204" pitchFamily="34" charset="0"/>
                        </a:rPr>
                        <a:t>Sub Principle 4</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Ensure diverse representation within their workforce and their leadership population. Be inclusive in how they hire and retain talent and ensure they reflect society and their customers</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Foundational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GB" sz="700" b="0" i="0" u="none" strike="noStrike">
                          <a:solidFill>
                            <a:srgbClr val="000000"/>
                          </a:solidFill>
                          <a:effectLst/>
                          <a:latin typeface="Arial" panose="020B0604020202020204" pitchFamily="34" charset="0"/>
                        </a:rPr>
                        <a:t>% women in leadership is 22%, and we are quartile 2 against Lloyd’s market. </a:t>
                      </a:r>
                    </a:p>
                    <a:p>
                      <a:pPr algn="l" fontAlgn="ctr"/>
                      <a:r>
                        <a:rPr lang="en-GB" sz="700" b="0" i="0" u="none" strike="noStrike">
                          <a:solidFill>
                            <a:srgbClr val="000000"/>
                          </a:solidFill>
                          <a:effectLst/>
                          <a:latin typeface="Arial" panose="020B0604020202020204" pitchFamily="34" charset="0"/>
                        </a:rPr>
                        <a:t>Representation of ethnic minorities is unknown as we do not yet collect this data, but indications are it is also low. Our actions start with collecting data in H1 2022, which will be reviewed by the Culture and Inclusion Advisory Group to develop an action plan to improve diversity and inclusion.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991344670"/>
                  </a:ext>
                </a:extLst>
              </a:tr>
              <a:tr h="341630">
                <a:tc>
                  <a:txBody>
                    <a:bodyPr/>
                    <a:lstStyle/>
                    <a:p>
                      <a:pPr algn="ctr" fontAlgn="ctr"/>
                      <a:r>
                        <a:rPr lang="en-GB" sz="700" b="0" i="0" u="none" strike="noStrike">
                          <a:solidFill>
                            <a:srgbClr val="000000"/>
                          </a:solidFill>
                          <a:effectLst/>
                          <a:latin typeface="Arial" panose="020B0604020202020204" pitchFamily="34" charset="0"/>
                        </a:rPr>
                        <a:t>Sub Principle 5</a:t>
                      </a:r>
                    </a:p>
                  </a:txBody>
                  <a:tcPr marL="6350" marR="6350" marT="635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0" i="0" u="none" strike="noStrike">
                          <a:solidFill>
                            <a:srgbClr val="000000"/>
                          </a:solidFill>
                          <a:effectLst/>
                          <a:latin typeface="Arial" panose="020B0604020202020204" pitchFamily="34" charset="0"/>
                        </a:rPr>
                        <a:t>Understand their employee population, collect appropriate data and take action to create an inclusive employee experience</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tc>
                  <a:txBody>
                    <a:bodyPr/>
                    <a:lstStyle/>
                    <a:p>
                      <a:pPr algn="ctr" fontAlgn="ctr"/>
                      <a:r>
                        <a:rPr lang="en-GB" sz="700" b="1" i="0" u="none" strike="noStrike">
                          <a:solidFill>
                            <a:srgbClr val="000000"/>
                          </a:solidFill>
                          <a:effectLst/>
                          <a:latin typeface="Arial" panose="020B0604020202020204" pitchFamily="34" charset="0"/>
                        </a:rPr>
                        <a:t>Foundational</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7590FF"/>
                    </a:solidFill>
                  </a:tcPr>
                </a:tc>
                <a:tc>
                  <a:txBody>
                    <a:bodyPr/>
                    <a:lstStyle/>
                    <a:p>
                      <a:pPr algn="ctr" fontAlgn="ctr"/>
                      <a:r>
                        <a:rPr lang="en-GB" sz="700" b="1" i="0" u="none" strike="noStrike">
                          <a:solidFill>
                            <a:srgbClr val="000000"/>
                          </a:solidFill>
                          <a:effectLst/>
                          <a:latin typeface="Arial" panose="020B0604020202020204" pitchFamily="34" charset="0"/>
                        </a:rPr>
                        <a:t>Foundational </a:t>
                      </a:r>
                    </a:p>
                  </a:txBody>
                  <a:tcPr marL="6350" marR="6350" marT="635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accent1">
                        <a:lumMod val="40000"/>
                        <a:lumOff val="60000"/>
                      </a:schemeClr>
                    </a:solidFill>
                  </a:tcPr>
                </a:tc>
                <a:tc>
                  <a:txBody>
                    <a:bodyPr/>
                    <a:lstStyle/>
                    <a:p>
                      <a:pPr algn="l" fontAlgn="ctr"/>
                      <a:r>
                        <a:rPr lang="en-GB" sz="700" b="0" i="0" u="none" strike="noStrike">
                          <a:solidFill>
                            <a:srgbClr val="000000"/>
                          </a:solidFill>
                          <a:effectLst/>
                          <a:latin typeface="Arial" panose="020B0604020202020204" pitchFamily="34" charset="0"/>
                        </a:rPr>
                        <a:t>Currently only gender data is collected. No other diversity data. HR system being upgraded and diversity data campaign to be run in H1 to collect broad diversity data including ethnicity, disability, sexual orientation, age . </a:t>
                      </a:r>
                    </a:p>
                  </a:txBody>
                  <a:tcPr marL="6350" marR="6350" marT="635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tcPr>
                </a:tc>
                <a:extLst>
                  <a:ext uri="{0D108BD9-81ED-4DB2-BD59-A6C34878D82A}">
                    <a16:rowId xmlns:a16="http://schemas.microsoft.com/office/drawing/2014/main" val="2029316286"/>
                  </a:ext>
                </a:extLst>
              </a:tr>
            </a:tbl>
          </a:graphicData>
        </a:graphic>
      </p:graphicFrame>
    </p:spTree>
    <p:extLst>
      <p:ext uri="{BB962C8B-B14F-4D97-AF65-F5344CB8AC3E}">
        <p14:creationId xmlns:p14="http://schemas.microsoft.com/office/powerpoint/2010/main" val="3138365105"/>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62CB6E-C260-4465-9970-9A27AAF8CFB1}"/>
              </a:ext>
            </a:extLst>
          </p:cNvPr>
          <p:cNvSpPr>
            <a:spLocks noGrp="1"/>
          </p:cNvSpPr>
          <p:nvPr>
            <p:ph type="title"/>
          </p:nvPr>
        </p:nvSpPr>
        <p:spPr/>
        <p:txBody>
          <a:bodyPr/>
          <a:lstStyle/>
          <a:p>
            <a:r>
              <a:rPr lang="en-GB"/>
              <a:t>Self-assessment Principles rating</a:t>
            </a:r>
          </a:p>
        </p:txBody>
      </p:sp>
      <p:sp>
        <p:nvSpPr>
          <p:cNvPr id="4" name="Text Placeholder 3">
            <a:extLst>
              <a:ext uri="{FF2B5EF4-FFF2-40B4-BE49-F238E27FC236}">
                <a16:creationId xmlns:a16="http://schemas.microsoft.com/office/drawing/2014/main" id="{7628C24E-95E2-481A-A821-373F13A981AC}"/>
              </a:ext>
            </a:extLst>
          </p:cNvPr>
          <p:cNvSpPr>
            <a:spLocks noGrp="1"/>
          </p:cNvSpPr>
          <p:nvPr>
            <p:ph type="body" sz="quarter" idx="17"/>
          </p:nvPr>
        </p:nvSpPr>
        <p:spPr/>
        <p:txBody>
          <a:bodyPr/>
          <a:lstStyle/>
          <a:p>
            <a:r>
              <a:rPr lang="en-GB"/>
              <a:t>Principle 10: Governance, Risk Management and Reporting</a:t>
            </a:r>
          </a:p>
        </p:txBody>
      </p:sp>
      <p:sp>
        <p:nvSpPr>
          <p:cNvPr id="8" name="Rectangle 7">
            <a:extLst>
              <a:ext uri="{FF2B5EF4-FFF2-40B4-BE49-F238E27FC236}">
                <a16:creationId xmlns:a16="http://schemas.microsoft.com/office/drawing/2014/main" id="{B0C368A6-BD76-4FB6-AB80-AE5B7D0F1A44}"/>
              </a:ext>
            </a:extLst>
          </p:cNvPr>
          <p:cNvSpPr/>
          <p:nvPr/>
        </p:nvSpPr>
        <p:spPr>
          <a:xfrm>
            <a:off x="7673340" y="771352"/>
            <a:ext cx="3522285" cy="560905"/>
          </a:xfrm>
          <a:prstGeom prst="rect">
            <a:avLst/>
          </a:prstGeom>
          <a:solidFill>
            <a:srgbClr val="00B0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a:solidFill>
                  <a:schemeClr val="bg1"/>
                </a:solidFill>
              </a:rPr>
              <a:t>Expected Maturity: Advanced</a:t>
            </a:r>
          </a:p>
          <a:p>
            <a:pPr algn="ctr"/>
            <a:r>
              <a:rPr lang="en-GB">
                <a:solidFill>
                  <a:schemeClr val="bg1"/>
                </a:solidFill>
              </a:rPr>
              <a:t>Actual Maturity: Advanced</a:t>
            </a:r>
          </a:p>
        </p:txBody>
      </p:sp>
      <p:graphicFrame>
        <p:nvGraphicFramePr>
          <p:cNvPr id="6" name="Table 5">
            <a:extLst>
              <a:ext uri="{FF2B5EF4-FFF2-40B4-BE49-F238E27FC236}">
                <a16:creationId xmlns:a16="http://schemas.microsoft.com/office/drawing/2014/main" id="{9125896F-FD58-4087-A9A8-D474C2823A56}"/>
              </a:ext>
            </a:extLst>
          </p:cNvPr>
          <p:cNvGraphicFramePr>
            <a:graphicFrameLocks noGrp="1"/>
          </p:cNvGraphicFramePr>
          <p:nvPr/>
        </p:nvGraphicFramePr>
        <p:xfrm>
          <a:off x="533400" y="1458275"/>
          <a:ext cx="11166600" cy="5383549"/>
        </p:xfrm>
        <a:graphic>
          <a:graphicData uri="http://schemas.openxmlformats.org/drawingml/2006/table">
            <a:tbl>
              <a:tblPr/>
              <a:tblGrid>
                <a:gridCol w="588063">
                  <a:extLst>
                    <a:ext uri="{9D8B030D-6E8A-4147-A177-3AD203B41FA5}">
                      <a16:colId xmlns:a16="http://schemas.microsoft.com/office/drawing/2014/main" val="2147748649"/>
                    </a:ext>
                  </a:extLst>
                </a:gridCol>
                <a:gridCol w="2832744">
                  <a:extLst>
                    <a:ext uri="{9D8B030D-6E8A-4147-A177-3AD203B41FA5}">
                      <a16:colId xmlns:a16="http://schemas.microsoft.com/office/drawing/2014/main" val="1663432767"/>
                    </a:ext>
                  </a:extLst>
                </a:gridCol>
                <a:gridCol w="958836">
                  <a:extLst>
                    <a:ext uri="{9D8B030D-6E8A-4147-A177-3AD203B41FA5}">
                      <a16:colId xmlns:a16="http://schemas.microsoft.com/office/drawing/2014/main" val="1960314119"/>
                    </a:ext>
                  </a:extLst>
                </a:gridCol>
                <a:gridCol w="958836">
                  <a:extLst>
                    <a:ext uri="{9D8B030D-6E8A-4147-A177-3AD203B41FA5}">
                      <a16:colId xmlns:a16="http://schemas.microsoft.com/office/drawing/2014/main" val="228821453"/>
                    </a:ext>
                  </a:extLst>
                </a:gridCol>
                <a:gridCol w="5828121">
                  <a:extLst>
                    <a:ext uri="{9D8B030D-6E8A-4147-A177-3AD203B41FA5}">
                      <a16:colId xmlns:a16="http://schemas.microsoft.com/office/drawing/2014/main" val="3655400925"/>
                    </a:ext>
                  </a:extLst>
                </a:gridCol>
              </a:tblGrid>
              <a:tr h="312048">
                <a:tc rowSpan="2" gridSpan="2">
                  <a:txBody>
                    <a:bodyPr/>
                    <a:lstStyle/>
                    <a:p>
                      <a:pPr algn="ctr" fontAlgn="ctr"/>
                      <a:r>
                        <a:rPr lang="en-GB" sz="800" b="1" i="0" u="none" strike="noStrike">
                          <a:solidFill>
                            <a:srgbClr val="000000"/>
                          </a:solidFill>
                          <a:effectLst/>
                          <a:latin typeface="Arial" panose="020B0604020202020204" pitchFamily="34" charset="0"/>
                        </a:rPr>
                        <a:t>Principle</a:t>
                      </a:r>
                    </a:p>
                  </a:txBody>
                  <a:tcPr marL="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tc rowSpan="2" hMerge="1">
                  <a:txBody>
                    <a:bodyPr/>
                    <a:lstStyle/>
                    <a:p>
                      <a:endParaRPr lang="en-GB"/>
                    </a:p>
                  </a:txBody>
                  <a:tcPr/>
                </a:tc>
                <a:tc rowSpan="2">
                  <a:txBody>
                    <a:bodyPr/>
                    <a:lstStyle/>
                    <a:p>
                      <a:pPr algn="ctr" fontAlgn="ctr"/>
                      <a:r>
                        <a:rPr lang="en-GB" sz="800" b="1" i="0" u="none" strike="noStrike">
                          <a:solidFill>
                            <a:srgbClr val="000000"/>
                          </a:solidFill>
                          <a:effectLst/>
                          <a:latin typeface="Arial" panose="020B0604020202020204" pitchFamily="34" charset="0"/>
                        </a:rPr>
                        <a:t>Expected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rowSpan="2">
                  <a:txBody>
                    <a:bodyPr/>
                    <a:lstStyle/>
                    <a:p>
                      <a:pPr algn="ctr" fontAlgn="ctr"/>
                      <a:r>
                        <a:rPr lang="en-GB" sz="800" b="1" i="0" u="none" strike="noStrike">
                          <a:solidFill>
                            <a:srgbClr val="000000"/>
                          </a:solidFill>
                          <a:effectLst/>
                          <a:latin typeface="Arial" panose="020B0604020202020204" pitchFamily="34" charset="0"/>
                        </a:rPr>
                        <a:t> Agent assessment of Maturity</a:t>
                      </a:r>
                    </a:p>
                  </a:txBody>
                  <a:tcPr marL="0" marR="0" marT="0" marB="0" anchor="ctr">
                    <a:lnL w="635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rgbClr val="BFBFBF"/>
                    </a:solidFill>
                  </a:tcPr>
                </a:tc>
                <a:tc>
                  <a:txBody>
                    <a:bodyPr/>
                    <a:lstStyle/>
                    <a:p>
                      <a:pPr algn="ctr" fontAlgn="ctr"/>
                      <a:r>
                        <a:rPr lang="en-GB" sz="800" b="1" i="0" u="none" strike="noStrike">
                          <a:solidFill>
                            <a:srgbClr val="000000"/>
                          </a:solidFill>
                          <a:effectLst/>
                          <a:latin typeface="Arial" panose="020B0604020202020204" pitchFamily="34" charset="0"/>
                        </a:rPr>
                        <a:t>Commentary</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4040789284"/>
                  </a:ext>
                </a:extLst>
              </a:tr>
              <a:tr h="727959">
                <a:tc gridSpan="2" vMerge="1">
                  <a:txBody>
                    <a:bodyPr/>
                    <a:lstStyle/>
                    <a:p>
                      <a:endParaRPr lang="en-GB"/>
                    </a:p>
                  </a:txBody>
                  <a:tcPr/>
                </a:tc>
                <a:tc hMerge="1" vMerge="1">
                  <a:txBody>
                    <a:bodyPr/>
                    <a:lstStyle/>
                    <a:p>
                      <a:endParaRPr lang="en-GB"/>
                    </a:p>
                  </a:txBody>
                  <a:tcPr/>
                </a:tc>
                <a:tc vMerge="1">
                  <a:txBody>
                    <a:bodyPr/>
                    <a:lstStyle/>
                    <a:p>
                      <a:endParaRPr lang="en-GB"/>
                    </a:p>
                  </a:txBody>
                  <a:tcPr/>
                </a:tc>
                <a:tc vMerge="1">
                  <a:txBody>
                    <a:bodyPr/>
                    <a:lstStyle/>
                    <a:p>
                      <a:endParaRPr lang="en-GB"/>
                    </a:p>
                  </a:txBody>
                  <a:tcPr/>
                </a:tc>
                <a:tc>
                  <a:txBody>
                    <a:bodyPr/>
                    <a:lstStyle/>
                    <a:p>
                      <a:pPr algn="l" fontAlgn="ctr"/>
                      <a:r>
                        <a:rPr lang="en-GB" sz="800" b="0" i="0" u="none" strike="noStrike">
                          <a:solidFill>
                            <a:srgbClr val="000000"/>
                          </a:solidFill>
                          <a:effectLst/>
                          <a:latin typeface="Arial" panose="020B0604020202020204" pitchFamily="34" charset="0"/>
                        </a:rPr>
                        <a:t>To include:</a:t>
                      </a:r>
                      <a:br>
                        <a:rPr lang="en-GB" sz="800" b="0" i="0" u="none" strike="noStrike">
                          <a:solidFill>
                            <a:srgbClr val="000000"/>
                          </a:solidFill>
                          <a:effectLst/>
                          <a:latin typeface="Arial" panose="020B0604020202020204" pitchFamily="34" charset="0"/>
                        </a:rPr>
                      </a:br>
                      <a:r>
                        <a:rPr lang="en-GB" sz="800" b="0" i="0" u="none" strike="noStrike">
                          <a:solidFill>
                            <a:srgbClr val="000000"/>
                          </a:solidFill>
                          <a:effectLst/>
                          <a:latin typeface="Arial" panose="020B0604020202020204" pitchFamily="34" charset="0"/>
                        </a:rPr>
                        <a:t>- Rationale, where expected maturity level is met</a:t>
                      </a:r>
                      <a:br>
                        <a:rPr lang="en-GB" sz="800" b="0" i="0" u="none" strike="noStrike">
                          <a:solidFill>
                            <a:srgbClr val="000000"/>
                          </a:solidFill>
                          <a:effectLst/>
                          <a:latin typeface="Arial" panose="020B0604020202020204" pitchFamily="34" charset="0"/>
                        </a:rPr>
                      </a:br>
                      <a:r>
                        <a:rPr lang="en-GB" sz="800" b="0" i="0" u="none" strike="noStrike">
                          <a:solidFill>
                            <a:srgbClr val="000000"/>
                          </a:solidFill>
                          <a:effectLst/>
                          <a:latin typeface="Arial" panose="020B0604020202020204" pitchFamily="34" charset="0"/>
                        </a:rPr>
                        <a:t>- Commentary, where expected maturity is not met, including detail on gaps, planned remedial actions, timescales and owners</a:t>
                      </a:r>
                      <a:br>
                        <a:rPr lang="en-GB" sz="800" b="0" i="0" u="none" strike="noStrike">
                          <a:solidFill>
                            <a:srgbClr val="000000"/>
                          </a:solidFill>
                          <a:effectLst/>
                          <a:latin typeface="Arial" panose="020B0604020202020204" pitchFamily="34" charset="0"/>
                        </a:rPr>
                      </a:br>
                      <a:r>
                        <a:rPr lang="en-GB" sz="800" b="0" i="0" u="none" strike="noStrike">
                          <a:solidFill>
                            <a:srgbClr val="000000"/>
                          </a:solidFill>
                          <a:effectLst/>
                          <a:latin typeface="Arial" panose="020B0604020202020204" pitchFamily="34" charset="0"/>
                        </a:rPr>
                        <a:t>- Questions for clarification with Lloyd's, for example to check the meaning or interpretation of the Principles guidance.</a:t>
                      </a:r>
                    </a:p>
                  </a:txBody>
                  <a:tcPr marL="0" marR="0" marT="0" marB="0" anchor="ctr">
                    <a:lnL w="6350" cap="flat" cmpd="sng" algn="ctr">
                      <a:solidFill>
                        <a:srgbClr val="000000"/>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rgbClr val="BFBFBF"/>
                    </a:solidFill>
                  </a:tcPr>
                </a:tc>
                <a:extLst>
                  <a:ext uri="{0D108BD9-81ED-4DB2-BD59-A6C34878D82A}">
                    <a16:rowId xmlns:a16="http://schemas.microsoft.com/office/drawing/2014/main" val="3335046533"/>
                  </a:ext>
                </a:extLst>
              </a:tr>
              <a:tr h="744504">
                <a:tc gridSpan="2">
                  <a:txBody>
                    <a:bodyPr/>
                    <a:lstStyle/>
                    <a:p>
                      <a:pPr algn="l" fontAlgn="ctr"/>
                      <a:r>
                        <a:rPr lang="en-GB" sz="800" b="1" i="0" u="none" strike="noStrike">
                          <a:solidFill>
                            <a:srgbClr val="000000"/>
                          </a:solidFill>
                          <a:effectLst/>
                          <a:latin typeface="Arial" panose="020B0604020202020204" pitchFamily="34" charset="0"/>
                        </a:rPr>
                        <a:t>10. Governance, Risk Management and Reporting</a:t>
                      </a:r>
                      <a:br>
                        <a:rPr lang="en-GB" sz="800" b="0" i="0" u="none" strike="noStrike">
                          <a:solidFill>
                            <a:srgbClr val="000000"/>
                          </a:solidFill>
                          <a:effectLst/>
                          <a:latin typeface="Arial" panose="020B0604020202020204" pitchFamily="34" charset="0"/>
                        </a:rPr>
                      </a:br>
                      <a:r>
                        <a:rPr lang="en-GB" sz="800" b="0" i="0" u="none" strike="noStrike">
                          <a:solidFill>
                            <a:srgbClr val="000000"/>
                          </a:solidFill>
                          <a:effectLst/>
                          <a:latin typeface="Arial" panose="020B0604020202020204" pitchFamily="34" charset="0"/>
                        </a:rPr>
                        <a:t>Managing agents should have governance structures and internal risk management and control frameworks in place which align to Solvency II requirements, enable sound and prudent management of the business and support delivery of the business strategy</a:t>
                      </a:r>
                      <a:endParaRPr lang="en-GB" sz="800" b="1" i="0" u="none" strike="noStrike">
                        <a:solidFill>
                          <a:srgbClr val="000000"/>
                        </a:solidFill>
                        <a:effectLst/>
                        <a:latin typeface="Arial" panose="020B0604020202020204" pitchFamily="34" charset="0"/>
                      </a:endParaRPr>
                    </a:p>
                  </a:txBody>
                  <a:tcPr marL="36000" marR="0" marT="0" marB="0" anchor="ctr">
                    <a:lnL w="1270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hMerge="1">
                  <a:txBody>
                    <a:bodyPr/>
                    <a:lstStyle/>
                    <a:p>
                      <a:endParaRPr lang="en-GB"/>
                    </a:p>
                  </a:txBody>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As evidenced below, we have an appropriate and effective governance structure in place to ensure sound management of the business and compliance with all relevant requirements. A strong culture of good governance, effective risk management and independent challenge permeates throughout the business. The strategy and view from the top flows through all functions to enable their aims to align to the overall objectives of the business. Data, qualitative assessment and reporting is of high-quality, meaning decisions are built on strong foundations.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1270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241000660"/>
                  </a:ext>
                </a:extLst>
              </a:tr>
              <a:tr h="539771">
                <a:tc>
                  <a:txBody>
                    <a:bodyPr/>
                    <a:lstStyle/>
                    <a:p>
                      <a:pPr algn="ctr" fontAlgn="ctr"/>
                      <a:r>
                        <a:rPr lang="en-GB" sz="800" b="0" i="0" u="none" strike="noStrike">
                          <a:solidFill>
                            <a:srgbClr val="000000"/>
                          </a:solidFill>
                          <a:effectLst/>
                          <a:latin typeface="Arial" panose="020B0604020202020204" pitchFamily="34" charset="0"/>
                        </a:rPr>
                        <a:t>Sub Principle 1</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Manage a suitable board and committee structure which enables well informed, timely and accountable decision making</a:t>
                      </a:r>
                    </a:p>
                  </a:txBody>
                  <a:tcPr marL="3600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We have a well established and effective Board and committee structure, with track record of acting on independent advice and challenge. Strategy is routinely discussed and updated with input and ownership across the business. The effectiveness of Board and committees is regularly reviewed including periodic use of independent third parties. Our committee structure ensures that all business functions have appropriate Board or executive level committees with suitable reporting lines into the Board.</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798665629"/>
                  </a:ext>
                </a:extLst>
              </a:tr>
              <a:tr h="657354">
                <a:tc>
                  <a:txBody>
                    <a:bodyPr/>
                    <a:lstStyle/>
                    <a:p>
                      <a:pPr algn="ctr" fontAlgn="ctr"/>
                      <a:r>
                        <a:rPr lang="en-GB" sz="800" b="0" i="0" u="none" strike="noStrike">
                          <a:solidFill>
                            <a:srgbClr val="000000"/>
                          </a:solidFill>
                          <a:effectLst/>
                          <a:latin typeface="Arial" panose="020B0604020202020204" pitchFamily="34" charset="0"/>
                        </a:rPr>
                        <a:t>Sub Principle 2</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Operate a strong risk and control environment which allows for appropriate challenge</a:t>
                      </a:r>
                    </a:p>
                  </a:txBody>
                  <a:tcPr marL="3600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Risk culture is well embedded and demonstrated throughout the business. Risk Management views are clearly sought and help to drive decision making. All functions take active ownership for risk management activities and contribute to a continuous improvement process. This is lead top-down. Risk appetite is set by the Board and cascades throughout all risk metrics and monitoring activities, ensuring a link between functional level risk strategy/activities and the agreed appetites of the Board. A forward looking view of risk is considered highly important for how we assess, manage and discuss risk.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95115953"/>
                  </a:ext>
                </a:extLst>
              </a:tr>
              <a:tr h="539771">
                <a:tc>
                  <a:txBody>
                    <a:bodyPr/>
                    <a:lstStyle/>
                    <a:p>
                      <a:pPr algn="ctr" fontAlgn="ctr"/>
                      <a:r>
                        <a:rPr lang="en-GB" sz="800" b="0" i="0" u="none" strike="noStrike">
                          <a:solidFill>
                            <a:srgbClr val="000000"/>
                          </a:solidFill>
                          <a:effectLst/>
                          <a:latin typeface="Arial" panose="020B0604020202020204" pitchFamily="34" charset="0"/>
                        </a:rPr>
                        <a:t>Sub Principle 3</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Maintain appropriate oversight of operational processes for effective management of the business</a:t>
                      </a:r>
                    </a:p>
                  </a:txBody>
                  <a:tcPr marL="36000" marR="3600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The Board has regular sight of KPI reporting on key operational processes and resourcing. This is routinely challenged and the KPIs and SLAs are reviewed and changed where necessary. We are confident in the overall operational infrastructure and efficacy, through the assurance as evidenced by the ongoing cycle of internal audits with timely follow-up of findings.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214184741"/>
                  </a:ext>
                </a:extLst>
              </a:tr>
              <a:tr h="422188">
                <a:tc>
                  <a:txBody>
                    <a:bodyPr/>
                    <a:lstStyle/>
                    <a:p>
                      <a:pPr algn="ctr" fontAlgn="ctr"/>
                      <a:r>
                        <a:rPr lang="en-GB" sz="800" b="0" i="0" u="none" strike="noStrike">
                          <a:solidFill>
                            <a:srgbClr val="000000"/>
                          </a:solidFill>
                          <a:effectLst/>
                          <a:latin typeface="Arial" panose="020B0604020202020204" pitchFamily="34" charset="0"/>
                        </a:rPr>
                        <a:t>Sub Principle 4</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Employ and develop people with appropriate skillsets and ensure the business is appropriately resourced​</a:t>
                      </a:r>
                    </a:p>
                  </a:txBody>
                  <a:tcPr marL="3600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We take development seriously with regular review of succession planning. Training, coaching and mentoring is actively provided to those identified as future leaders or key function holders. Staff engagement survey has consistently high scores for employee training and development. We promote an open and inclusive culture with a track record of acting on employee ideas.</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156298074"/>
                  </a:ext>
                </a:extLst>
              </a:tr>
              <a:tr h="529754">
                <a:tc>
                  <a:txBody>
                    <a:bodyPr/>
                    <a:lstStyle/>
                    <a:p>
                      <a:pPr algn="ctr" fontAlgn="ctr"/>
                      <a:r>
                        <a:rPr lang="en-GB" sz="800" b="0" i="0" u="none" strike="noStrike">
                          <a:solidFill>
                            <a:srgbClr val="000000"/>
                          </a:solidFill>
                          <a:effectLst/>
                          <a:latin typeface="Arial" panose="020B0604020202020204" pitchFamily="34" charset="0"/>
                        </a:rPr>
                        <a:t>Sub Principle 5</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Ensure decision making is supported by appropriate data and qualitative assessment</a:t>
                      </a:r>
                    </a:p>
                  </a:txBody>
                  <a:tcPr marL="3600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000000"/>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l" fontAlgn="ctr"/>
                      <a:r>
                        <a:rPr lang="en-GB" sz="800" b="0" i="0" u="none" strike="noStrike">
                          <a:solidFill>
                            <a:srgbClr val="000000"/>
                          </a:solidFill>
                          <a:effectLst/>
                          <a:latin typeface="Arial" panose="020B0604020202020204" pitchFamily="34" charset="0"/>
                        </a:rPr>
                        <a:t>Information presented to the Board is consistent, accessible and highly informative. The manner in which information is presented is under a constant cycle of review and development. Complex data supports analyses and is presented in a format which supports effective decision making.</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635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38647815"/>
                  </a:ext>
                </a:extLst>
              </a:tr>
              <a:tr h="606633">
                <a:tc>
                  <a:txBody>
                    <a:bodyPr/>
                    <a:lstStyle/>
                    <a:p>
                      <a:pPr algn="ctr" fontAlgn="ctr"/>
                      <a:r>
                        <a:rPr lang="en-GB" sz="800" b="0" i="0" u="none" strike="noStrike">
                          <a:solidFill>
                            <a:srgbClr val="000000"/>
                          </a:solidFill>
                          <a:effectLst/>
                          <a:latin typeface="Arial" panose="020B0604020202020204" pitchFamily="34" charset="0"/>
                        </a:rPr>
                        <a:t>Sub Principle 6</a:t>
                      </a:r>
                    </a:p>
                  </a:txBody>
                  <a:tcPr marL="36000" marR="0" marT="0" marB="0" anchor="ctr">
                    <a:lnL w="12700" cap="flat" cmpd="sng" algn="ctr">
                      <a:solidFill>
                        <a:srgbClr val="000000"/>
                      </a:solidFill>
                      <a:prstDash val="solid"/>
                      <a:round/>
                      <a:headEnd type="none" w="med" len="med"/>
                      <a:tailEnd type="none" w="med" len="med"/>
                    </a:lnL>
                    <a:lnR w="635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algn="l" fontAlgn="ctr"/>
                      <a:r>
                        <a:rPr lang="en-GB" sz="800" b="0" i="0" u="none" strike="noStrike">
                          <a:solidFill>
                            <a:srgbClr val="000000"/>
                          </a:solidFill>
                          <a:effectLst/>
                          <a:latin typeface="Arial" panose="020B0604020202020204" pitchFamily="34" charset="0"/>
                        </a:rPr>
                        <a:t>Maintain reporting, including all financial reporting, of a high quality and submit all reports in a timely, accurate and complete manner to Lloyd’s and to applicable regulators.</a:t>
                      </a:r>
                    </a:p>
                  </a:txBody>
                  <a:tcPr marL="36000" marR="0" marT="0" marB="0" anchor="ctr">
                    <a:lnL w="6350" cap="flat" cmpd="sng" algn="ctr">
                      <a:solidFill>
                        <a:srgbClr val="000000"/>
                      </a:solidFill>
                      <a:prstDash val="solid"/>
                      <a:round/>
                      <a:headEnd type="none" w="med" len="med"/>
                      <a:tailEnd type="none" w="med" len="med"/>
                    </a:lnL>
                    <a:lnR w="12700" cap="flat" cmpd="sng" algn="ctr">
                      <a:solidFill>
                        <a:schemeClr val="tx1"/>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tc>
                  <a:txBody>
                    <a:bodyPr/>
                    <a:lstStyle/>
                    <a:p>
                      <a:pPr marL="0" marR="0" lvl="0" indent="0" algn="ctr" defTabSz="914400" rtl="0" eaLnBrk="1" fontAlgn="ctr" latinLnBrk="0" hangingPunct="1">
                        <a:lnSpc>
                          <a:spcPct val="100000"/>
                        </a:lnSpc>
                        <a:spcBef>
                          <a:spcPts val="0"/>
                        </a:spcBef>
                        <a:spcAft>
                          <a:spcPts val="0"/>
                        </a:spcAft>
                        <a:buClrTx/>
                        <a:buSzTx/>
                        <a:buFontTx/>
                        <a:buNone/>
                        <a:tabLst/>
                        <a:defRPr/>
                      </a:pP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algn="ctr" fontAlgn="ctr"/>
                      <a:r>
                        <a:rPr kumimoji="0" lang="en-GB" sz="800" b="1" i="0" u="none" strike="noStrike" kern="1200" cap="none" spc="0" normalizeH="0" baseline="0" noProof="0">
                          <a:ln>
                            <a:noFill/>
                          </a:ln>
                          <a:solidFill>
                            <a:srgbClr val="FFFFFF"/>
                          </a:solidFill>
                          <a:effectLst/>
                          <a:uLnTx/>
                          <a:uFillTx/>
                          <a:latin typeface="Arial" panose="020B0604020202020204" pitchFamily="34" charset="0"/>
                          <a:ea typeface="+mn-ea"/>
                          <a:cs typeface="+mn-cs"/>
                        </a:rPr>
                        <a:t>Advanced</a:t>
                      </a:r>
                      <a:endParaRPr lang="en-GB" sz="800" b="1" i="0" u="none" strike="noStrike">
                        <a:solidFill>
                          <a:srgbClr val="FFFFFF"/>
                        </a:solidFill>
                        <a:effectLst/>
                        <a:latin typeface="Arial" panose="020B0604020202020204" pitchFamily="34" charset="0"/>
                      </a:endParaRPr>
                    </a:p>
                  </a:txBody>
                  <a:tcPr marL="0" marR="0" marT="0"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l" defTabSz="914400" rtl="0" eaLnBrk="1" fontAlgn="ctr" latinLnBrk="0" hangingPunct="1">
                        <a:lnSpc>
                          <a:spcPct val="100000"/>
                        </a:lnSpc>
                        <a:spcBef>
                          <a:spcPts val="0"/>
                        </a:spcBef>
                        <a:spcAft>
                          <a:spcPts val="0"/>
                        </a:spcAft>
                        <a:buClrTx/>
                        <a:buSzTx/>
                        <a:buFontTx/>
                        <a:buNone/>
                        <a:tabLst/>
                        <a:defRPr/>
                      </a:pPr>
                      <a:r>
                        <a:rPr lang="en-GB" sz="800" b="0" i="0" u="none" strike="noStrike">
                          <a:solidFill>
                            <a:srgbClr val="000000"/>
                          </a:solidFill>
                          <a:effectLst/>
                          <a:latin typeface="Arial" panose="020B0604020202020204" pitchFamily="34" charset="0"/>
                        </a:rPr>
                        <a:t>All reporting was submitted to Lloyd’s on time with a high accuracy. This has been verified by an internal monitoring process.</a:t>
                      </a:r>
                    </a:p>
                    <a:p>
                      <a:pPr algn="l" fontAlgn="ctr"/>
                      <a:r>
                        <a:rPr lang="en-GB" sz="800" b="0" i="0" u="none" strike="noStrike">
                          <a:solidFill>
                            <a:srgbClr val="000000"/>
                          </a:solidFill>
                          <a:effectLst/>
                          <a:latin typeface="Arial" panose="020B0604020202020204" pitchFamily="34" charset="0"/>
                        </a:rPr>
                        <a:t> </a:t>
                      </a:r>
                    </a:p>
                  </a:txBody>
                  <a:tcPr marL="36000" marR="36000" marT="36000" marB="36000" anchor="ctr">
                    <a:lnL w="12700" cap="flat" cmpd="sng" algn="ctr">
                      <a:solidFill>
                        <a:schemeClr val="tx1"/>
                      </a:solidFill>
                      <a:prstDash val="solid"/>
                      <a:round/>
                      <a:headEnd type="none" w="med" len="med"/>
                      <a:tailEnd type="none" w="med" len="med"/>
                    </a:lnL>
                    <a:lnR w="12700" cap="flat" cmpd="sng" algn="ctr">
                      <a:solidFill>
                        <a:srgbClr val="000000"/>
                      </a:solidFill>
                      <a:prstDash val="solid"/>
                      <a:round/>
                      <a:headEnd type="none" w="med" len="med"/>
                      <a:tailEnd type="none" w="med" len="med"/>
                    </a:lnR>
                    <a:lnT w="6350" cap="flat" cmpd="sng" algn="ctr">
                      <a:solidFill>
                        <a:srgbClr val="000000"/>
                      </a:solidFill>
                      <a:prstDash val="solid"/>
                      <a:round/>
                      <a:headEnd type="none" w="med" len="med"/>
                      <a:tailEnd type="none" w="med" len="med"/>
                    </a:lnT>
                    <a:lnB w="12700" cap="flat" cmpd="sng" algn="ctr">
                      <a:solidFill>
                        <a:srgbClr val="000000"/>
                      </a:solidFill>
                      <a:prstDash val="solid"/>
                      <a:round/>
                      <a:headEnd type="none" w="med" len="med"/>
                      <a:tailEnd type="none" w="med" len="med"/>
                    </a:lnB>
                    <a:solidFill>
                      <a:schemeClr val="bg1"/>
                    </a:solidFill>
                  </a:tcPr>
                </a:tc>
                <a:extLst>
                  <a:ext uri="{0D108BD9-81ED-4DB2-BD59-A6C34878D82A}">
                    <a16:rowId xmlns:a16="http://schemas.microsoft.com/office/drawing/2014/main" val="269883787"/>
                  </a:ext>
                </a:extLst>
              </a:tr>
            </a:tbl>
          </a:graphicData>
        </a:graphic>
      </p:graphicFrame>
    </p:spTree>
    <p:extLst>
      <p:ext uri="{BB962C8B-B14F-4D97-AF65-F5344CB8AC3E}">
        <p14:creationId xmlns:p14="http://schemas.microsoft.com/office/powerpoint/2010/main" val="426881545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57976" y="1123330"/>
            <a:ext cx="11160125" cy="276999"/>
          </a:xfrm>
        </p:spPr>
        <p:txBody>
          <a:bodyPr/>
          <a:lstStyle/>
          <a:p>
            <a:r>
              <a:rPr lang="en-GB" sz="1800">
                <a:solidFill>
                  <a:schemeClr val="accent3"/>
                </a:solidFill>
              </a:rPr>
              <a:t>Focussing on what matters</a:t>
            </a:r>
          </a:p>
        </p:txBody>
      </p:sp>
      <p:sp>
        <p:nvSpPr>
          <p:cNvPr id="5" name="TextBox 4">
            <a:extLst>
              <a:ext uri="{FF2B5EF4-FFF2-40B4-BE49-F238E27FC236}">
                <a16:creationId xmlns:a16="http://schemas.microsoft.com/office/drawing/2014/main" id="{8913F1B5-38DB-4D11-947D-FB0122605369}"/>
              </a:ext>
            </a:extLst>
          </p:cNvPr>
          <p:cNvSpPr txBox="1"/>
          <p:nvPr/>
        </p:nvSpPr>
        <p:spPr>
          <a:xfrm>
            <a:off x="2997964" y="2494050"/>
            <a:ext cx="6280150" cy="314603"/>
          </a:xfrm>
          <a:prstGeom prst="rect">
            <a:avLst/>
          </a:prstGeom>
          <a:solidFill>
            <a:schemeClr val="accent1"/>
          </a:solidFill>
        </p:spPr>
        <p:txBody>
          <a:bodyPr wrap="square" tIns="72000" bIns="72000" rtlCol="0">
            <a:spAutoFit/>
          </a:bodyPr>
          <a:lstStyle/>
          <a:p>
            <a:pPr algn="ctr"/>
            <a:r>
              <a:rPr lang="en-GB" sz="1100" b="1">
                <a:solidFill>
                  <a:schemeClr val="bg1"/>
                </a:solidFill>
              </a:rPr>
              <a:t>Oversight Objectives</a:t>
            </a:r>
          </a:p>
        </p:txBody>
      </p:sp>
      <p:sp>
        <p:nvSpPr>
          <p:cNvPr id="6" name="TextBox 5">
            <a:extLst>
              <a:ext uri="{FF2B5EF4-FFF2-40B4-BE49-F238E27FC236}">
                <a16:creationId xmlns:a16="http://schemas.microsoft.com/office/drawing/2014/main" id="{806EE2D2-2A7A-4BA6-B18E-7152430A8947}"/>
              </a:ext>
            </a:extLst>
          </p:cNvPr>
          <p:cNvSpPr txBox="1"/>
          <p:nvPr/>
        </p:nvSpPr>
        <p:spPr>
          <a:xfrm>
            <a:off x="3001674" y="2883506"/>
            <a:ext cx="2032500" cy="979914"/>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1.	Lloyd’s oversight supports the delivery of the Lloyd’s strategy</a:t>
            </a:r>
          </a:p>
        </p:txBody>
      </p:sp>
      <p:sp>
        <p:nvSpPr>
          <p:cNvPr id="7" name="TextBox 6">
            <a:extLst>
              <a:ext uri="{FF2B5EF4-FFF2-40B4-BE49-F238E27FC236}">
                <a16:creationId xmlns:a16="http://schemas.microsoft.com/office/drawing/2014/main" id="{C2353ED9-A646-4642-9AE4-752198FC207F}"/>
              </a:ext>
            </a:extLst>
          </p:cNvPr>
          <p:cNvSpPr txBox="1"/>
          <p:nvPr/>
        </p:nvSpPr>
        <p:spPr>
          <a:xfrm>
            <a:off x="5124175" y="2883258"/>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2.	Lloyd’s oversight is aligned with the Risk Appetite set by the Council</a:t>
            </a:r>
          </a:p>
        </p:txBody>
      </p:sp>
      <p:sp>
        <p:nvSpPr>
          <p:cNvPr id="8" name="TextBox 7">
            <a:extLst>
              <a:ext uri="{FF2B5EF4-FFF2-40B4-BE49-F238E27FC236}">
                <a16:creationId xmlns:a16="http://schemas.microsoft.com/office/drawing/2014/main" id="{87B29788-D35B-4293-9745-E5E1BE05322D}"/>
              </a:ext>
            </a:extLst>
          </p:cNvPr>
          <p:cNvSpPr txBox="1"/>
          <p:nvPr/>
        </p:nvSpPr>
        <p:spPr>
          <a:xfrm>
            <a:off x="7246675" y="2883258"/>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3.	Lloyd’s oversight instils confidence in regulators and rating agencies</a:t>
            </a:r>
          </a:p>
        </p:txBody>
      </p:sp>
      <p:sp>
        <p:nvSpPr>
          <p:cNvPr id="9" name="TextBox 8">
            <a:extLst>
              <a:ext uri="{FF2B5EF4-FFF2-40B4-BE49-F238E27FC236}">
                <a16:creationId xmlns:a16="http://schemas.microsoft.com/office/drawing/2014/main" id="{133E3ED6-399A-4168-9169-7543228A3097}"/>
              </a:ext>
            </a:extLst>
          </p:cNvPr>
          <p:cNvSpPr txBox="1"/>
          <p:nvPr/>
        </p:nvSpPr>
        <p:spPr>
          <a:xfrm>
            <a:off x="3001674" y="3953419"/>
            <a:ext cx="2032500" cy="979914"/>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4.	Lloyd’s oversight creates the conditions for good business to thrive</a:t>
            </a:r>
          </a:p>
        </p:txBody>
      </p:sp>
      <p:sp>
        <p:nvSpPr>
          <p:cNvPr id="10" name="TextBox 9">
            <a:extLst>
              <a:ext uri="{FF2B5EF4-FFF2-40B4-BE49-F238E27FC236}">
                <a16:creationId xmlns:a16="http://schemas.microsoft.com/office/drawing/2014/main" id="{066914A7-8140-49DD-AAC2-CCFFAA3712B5}"/>
              </a:ext>
            </a:extLst>
          </p:cNvPr>
          <p:cNvSpPr txBox="1"/>
          <p:nvPr/>
        </p:nvSpPr>
        <p:spPr>
          <a:xfrm>
            <a:off x="5124175" y="3953171"/>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5.	Lloyd’s oversight is decisive and impactful for substandard managing agents</a:t>
            </a:r>
          </a:p>
        </p:txBody>
      </p:sp>
      <p:sp>
        <p:nvSpPr>
          <p:cNvPr id="11" name="TextBox 10">
            <a:extLst>
              <a:ext uri="{FF2B5EF4-FFF2-40B4-BE49-F238E27FC236}">
                <a16:creationId xmlns:a16="http://schemas.microsoft.com/office/drawing/2014/main" id="{E7CD031C-7459-434F-A475-B6F026F53822}"/>
              </a:ext>
            </a:extLst>
          </p:cNvPr>
          <p:cNvSpPr txBox="1"/>
          <p:nvPr/>
        </p:nvSpPr>
        <p:spPr>
          <a:xfrm>
            <a:off x="7246675" y="3953171"/>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6.	Lloyd’s places primary responsibility for oversight on managing agents’ boards and management</a:t>
            </a:r>
          </a:p>
        </p:txBody>
      </p:sp>
      <p:sp>
        <p:nvSpPr>
          <p:cNvPr id="12" name="TextBox 11">
            <a:extLst>
              <a:ext uri="{FF2B5EF4-FFF2-40B4-BE49-F238E27FC236}">
                <a16:creationId xmlns:a16="http://schemas.microsoft.com/office/drawing/2014/main" id="{59AF6980-6E6A-425D-99E9-AB78353869FA}"/>
              </a:ext>
            </a:extLst>
          </p:cNvPr>
          <p:cNvSpPr txBox="1"/>
          <p:nvPr/>
        </p:nvSpPr>
        <p:spPr>
          <a:xfrm>
            <a:off x="3001674" y="5023332"/>
            <a:ext cx="2032500" cy="979914"/>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7.	Lloyd’s oversight is risk-based and proportionate</a:t>
            </a:r>
          </a:p>
        </p:txBody>
      </p:sp>
      <p:sp>
        <p:nvSpPr>
          <p:cNvPr id="13" name="TextBox 12">
            <a:extLst>
              <a:ext uri="{FF2B5EF4-FFF2-40B4-BE49-F238E27FC236}">
                <a16:creationId xmlns:a16="http://schemas.microsoft.com/office/drawing/2014/main" id="{6B19860C-09D2-42EA-99C6-F0268BEDBE24}"/>
              </a:ext>
            </a:extLst>
          </p:cNvPr>
          <p:cNvSpPr txBox="1"/>
          <p:nvPr/>
        </p:nvSpPr>
        <p:spPr>
          <a:xfrm>
            <a:off x="5124175" y="5023084"/>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8.	Lloyd’s oversight is holistic and joined up</a:t>
            </a:r>
          </a:p>
        </p:txBody>
      </p:sp>
      <p:sp>
        <p:nvSpPr>
          <p:cNvPr id="14" name="TextBox 13">
            <a:extLst>
              <a:ext uri="{FF2B5EF4-FFF2-40B4-BE49-F238E27FC236}">
                <a16:creationId xmlns:a16="http://schemas.microsoft.com/office/drawing/2014/main" id="{C2F7A92F-4CEF-4865-A127-553502423782}"/>
              </a:ext>
            </a:extLst>
          </p:cNvPr>
          <p:cNvSpPr txBox="1"/>
          <p:nvPr/>
        </p:nvSpPr>
        <p:spPr>
          <a:xfrm>
            <a:off x="7246675" y="5023084"/>
            <a:ext cx="2032500" cy="980162"/>
          </a:xfrm>
          <a:prstGeom prst="rect">
            <a:avLst/>
          </a:prstGeom>
          <a:solidFill>
            <a:schemeClr val="accent5"/>
          </a:solidFill>
        </p:spPr>
        <p:txBody>
          <a:bodyPr wrap="square" tIns="72000" bIns="72000" rtlCol="0" anchor="ctr" anchorCtr="0">
            <a:noAutofit/>
          </a:bodyPr>
          <a:lstStyle/>
          <a:p>
            <a:pPr marL="185738" indent="-185738"/>
            <a:r>
              <a:rPr lang="en-GB" sz="1100" b="1">
                <a:solidFill>
                  <a:schemeClr val="bg1"/>
                </a:solidFill>
              </a:rPr>
              <a:t>9.	Lloyd’s oversight is objective and data driven</a:t>
            </a:r>
          </a:p>
        </p:txBody>
      </p:sp>
      <p:sp>
        <p:nvSpPr>
          <p:cNvPr id="15" name="Rectangle 14">
            <a:extLst>
              <a:ext uri="{FF2B5EF4-FFF2-40B4-BE49-F238E27FC236}">
                <a16:creationId xmlns:a16="http://schemas.microsoft.com/office/drawing/2014/main" id="{14748968-743A-4D2C-B27F-6327F2C1EDC9}"/>
              </a:ext>
            </a:extLst>
          </p:cNvPr>
          <p:cNvSpPr/>
          <p:nvPr/>
        </p:nvSpPr>
        <p:spPr>
          <a:xfrm>
            <a:off x="498475" y="1468534"/>
            <a:ext cx="11368928" cy="923330"/>
          </a:xfrm>
          <a:prstGeom prst="rect">
            <a:avLst/>
          </a:prstGeom>
        </p:spPr>
        <p:txBody>
          <a:bodyPr wrap="square">
            <a:spAutoFit/>
          </a:bodyPr>
          <a:lstStyle/>
          <a:p>
            <a:r>
              <a:rPr lang="en-GB" b="1">
                <a:solidFill>
                  <a:schemeClr val="accent3"/>
                </a:solidFill>
              </a:rPr>
              <a:t>Providing the best run syndicates the space to grow, whilst ensuring appropriate and proportionate oversight across businesses performing poorly against Lloyd’s financial and non-financial expectations</a:t>
            </a:r>
          </a:p>
        </p:txBody>
      </p:sp>
    </p:spTree>
    <p:extLst>
      <p:ext uri="{BB962C8B-B14F-4D97-AF65-F5344CB8AC3E}">
        <p14:creationId xmlns:p14="http://schemas.microsoft.com/office/powerpoint/2010/main" val="1202621389"/>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5848350" cy="1454041"/>
          </a:xfrm>
        </p:spPr>
        <p:txBody>
          <a:bodyPr/>
          <a:lstStyle/>
          <a:p>
            <a:r>
              <a:rPr lang="en-GB"/>
              <a:t>Next steps</a:t>
            </a:r>
          </a:p>
          <a:p>
            <a:endParaRPr lang="en-GB"/>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a:lstStyle/>
          <a:p>
            <a:r>
              <a:rPr lang="en-GB"/>
              <a:t>Lyndsay Deeves</a:t>
            </a:r>
          </a:p>
        </p:txBody>
      </p:sp>
    </p:spTree>
    <p:extLst>
      <p:ext uri="{BB962C8B-B14F-4D97-AF65-F5344CB8AC3E}">
        <p14:creationId xmlns:p14="http://schemas.microsoft.com/office/powerpoint/2010/main" val="1321532106"/>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object 3"/>
          <p:cNvGrpSpPr/>
          <p:nvPr/>
        </p:nvGrpSpPr>
        <p:grpSpPr>
          <a:xfrm>
            <a:off x="546920" y="0"/>
            <a:ext cx="910160" cy="366030"/>
            <a:chOff x="592838" y="0"/>
            <a:chExt cx="999490" cy="401955"/>
          </a:xfrm>
        </p:grpSpPr>
        <p:sp>
          <p:nvSpPr>
            <p:cNvPr id="4" name="object 4"/>
            <p:cNvSpPr/>
            <p:nvPr/>
          </p:nvSpPr>
          <p:spPr>
            <a:xfrm>
              <a:off x="592838" y="0"/>
              <a:ext cx="999490" cy="401955"/>
            </a:xfrm>
            <a:custGeom>
              <a:avLst/>
              <a:gdLst/>
              <a:ahLst/>
              <a:cxnLst/>
              <a:rect l="l" t="t" r="r" b="b"/>
              <a:pathLst>
                <a:path w="999490" h="401955">
                  <a:moveTo>
                    <a:pt x="999173" y="0"/>
                  </a:moveTo>
                  <a:lnTo>
                    <a:pt x="0" y="0"/>
                  </a:lnTo>
                  <a:lnTo>
                    <a:pt x="0" y="401809"/>
                  </a:lnTo>
                  <a:lnTo>
                    <a:pt x="999173" y="401809"/>
                  </a:lnTo>
                  <a:lnTo>
                    <a:pt x="999173" y="0"/>
                  </a:lnTo>
                  <a:close/>
                </a:path>
              </a:pathLst>
            </a:custGeom>
            <a:solidFill>
              <a:srgbClr val="000000"/>
            </a:solidFill>
          </p:spPr>
          <p:txBody>
            <a:bodyPr wrap="square" lIns="0" tIns="0" rIns="0" bIns="0" rtlCol="0"/>
            <a:lstStyle/>
            <a:p>
              <a:endParaRPr sz="1639"/>
            </a:p>
          </p:txBody>
        </p:sp>
        <p:sp>
          <p:nvSpPr>
            <p:cNvPr id="5" name="object 5"/>
            <p:cNvSpPr/>
            <p:nvPr/>
          </p:nvSpPr>
          <p:spPr>
            <a:xfrm>
              <a:off x="712838" y="126694"/>
              <a:ext cx="753745" cy="143510"/>
            </a:xfrm>
            <a:custGeom>
              <a:avLst/>
              <a:gdLst/>
              <a:ahLst/>
              <a:cxnLst/>
              <a:rect l="l" t="t" r="r" b="b"/>
              <a:pathLst>
                <a:path w="753744" h="143510">
                  <a:moveTo>
                    <a:pt x="98336" y="111315"/>
                  </a:moveTo>
                  <a:lnTo>
                    <a:pt x="91465" y="111315"/>
                  </a:lnTo>
                  <a:lnTo>
                    <a:pt x="89865" y="118745"/>
                  </a:lnTo>
                  <a:lnTo>
                    <a:pt x="88290" y="122453"/>
                  </a:lnTo>
                  <a:lnTo>
                    <a:pt x="84582" y="126161"/>
                  </a:lnTo>
                  <a:lnTo>
                    <a:pt x="80352" y="129870"/>
                  </a:lnTo>
                  <a:lnTo>
                    <a:pt x="76657" y="130403"/>
                  </a:lnTo>
                  <a:lnTo>
                    <a:pt x="51282" y="130403"/>
                  </a:lnTo>
                  <a:lnTo>
                    <a:pt x="38125" y="105752"/>
                  </a:lnTo>
                  <a:lnTo>
                    <a:pt x="38150" y="40601"/>
                  </a:lnTo>
                  <a:lnTo>
                    <a:pt x="38328" y="29946"/>
                  </a:lnTo>
                  <a:lnTo>
                    <a:pt x="38506" y="24066"/>
                  </a:lnTo>
                  <a:lnTo>
                    <a:pt x="38595" y="7416"/>
                  </a:lnTo>
                  <a:lnTo>
                    <a:pt x="533" y="7416"/>
                  </a:lnTo>
                  <a:lnTo>
                    <a:pt x="533" y="12192"/>
                  </a:lnTo>
                  <a:lnTo>
                    <a:pt x="6870" y="12192"/>
                  </a:lnTo>
                  <a:lnTo>
                    <a:pt x="8458" y="12725"/>
                  </a:lnTo>
                  <a:lnTo>
                    <a:pt x="14274" y="13779"/>
                  </a:lnTo>
                  <a:lnTo>
                    <a:pt x="15328" y="16433"/>
                  </a:lnTo>
                  <a:lnTo>
                    <a:pt x="15862" y="22263"/>
                  </a:lnTo>
                  <a:lnTo>
                    <a:pt x="15798" y="111315"/>
                  </a:lnTo>
                  <a:lnTo>
                    <a:pt x="9512" y="134645"/>
                  </a:lnTo>
                  <a:lnTo>
                    <a:pt x="7937" y="135166"/>
                  </a:lnTo>
                  <a:lnTo>
                    <a:pt x="2641" y="135699"/>
                  </a:lnTo>
                  <a:lnTo>
                    <a:pt x="0" y="135699"/>
                  </a:lnTo>
                  <a:lnTo>
                    <a:pt x="0" y="141008"/>
                  </a:lnTo>
                  <a:lnTo>
                    <a:pt x="91465" y="141008"/>
                  </a:lnTo>
                  <a:lnTo>
                    <a:pt x="91986" y="140474"/>
                  </a:lnTo>
                  <a:lnTo>
                    <a:pt x="93052" y="136766"/>
                  </a:lnTo>
                  <a:lnTo>
                    <a:pt x="94576" y="130403"/>
                  </a:lnTo>
                  <a:lnTo>
                    <a:pt x="96278" y="122047"/>
                  </a:lnTo>
                  <a:lnTo>
                    <a:pt x="97726" y="114541"/>
                  </a:lnTo>
                  <a:lnTo>
                    <a:pt x="98336" y="111315"/>
                  </a:lnTo>
                  <a:close/>
                </a:path>
                <a:path w="753744" h="143510">
                  <a:moveTo>
                    <a:pt x="209346" y="111315"/>
                  </a:moveTo>
                  <a:lnTo>
                    <a:pt x="202476" y="111315"/>
                  </a:lnTo>
                  <a:lnTo>
                    <a:pt x="200367" y="118745"/>
                  </a:lnTo>
                  <a:lnTo>
                    <a:pt x="198780" y="122453"/>
                  </a:lnTo>
                  <a:lnTo>
                    <a:pt x="195605" y="126161"/>
                  </a:lnTo>
                  <a:lnTo>
                    <a:pt x="191376" y="129870"/>
                  </a:lnTo>
                  <a:lnTo>
                    <a:pt x="187680" y="130403"/>
                  </a:lnTo>
                  <a:lnTo>
                    <a:pt x="162293" y="130403"/>
                  </a:lnTo>
                  <a:lnTo>
                    <a:pt x="149136" y="105752"/>
                  </a:lnTo>
                  <a:lnTo>
                    <a:pt x="149161" y="40601"/>
                  </a:lnTo>
                  <a:lnTo>
                    <a:pt x="149352" y="29946"/>
                  </a:lnTo>
                  <a:lnTo>
                    <a:pt x="149529" y="24066"/>
                  </a:lnTo>
                  <a:lnTo>
                    <a:pt x="149618" y="7416"/>
                  </a:lnTo>
                  <a:lnTo>
                    <a:pt x="111023" y="7416"/>
                  </a:lnTo>
                  <a:lnTo>
                    <a:pt x="111023" y="12192"/>
                  </a:lnTo>
                  <a:lnTo>
                    <a:pt x="117894" y="12192"/>
                  </a:lnTo>
                  <a:lnTo>
                    <a:pt x="119481" y="12725"/>
                  </a:lnTo>
                  <a:lnTo>
                    <a:pt x="124764" y="13779"/>
                  </a:lnTo>
                  <a:lnTo>
                    <a:pt x="126352" y="16433"/>
                  </a:lnTo>
                  <a:lnTo>
                    <a:pt x="126479" y="24066"/>
                  </a:lnTo>
                  <a:lnTo>
                    <a:pt x="126657" y="26619"/>
                  </a:lnTo>
                  <a:lnTo>
                    <a:pt x="126746" y="29946"/>
                  </a:lnTo>
                  <a:lnTo>
                    <a:pt x="126860" y="102539"/>
                  </a:lnTo>
                  <a:lnTo>
                    <a:pt x="126746" y="112509"/>
                  </a:lnTo>
                  <a:lnTo>
                    <a:pt x="120535" y="134645"/>
                  </a:lnTo>
                  <a:lnTo>
                    <a:pt x="118948" y="135166"/>
                  </a:lnTo>
                  <a:lnTo>
                    <a:pt x="113131" y="135699"/>
                  </a:lnTo>
                  <a:lnTo>
                    <a:pt x="111023" y="135699"/>
                  </a:lnTo>
                  <a:lnTo>
                    <a:pt x="111023" y="141008"/>
                  </a:lnTo>
                  <a:lnTo>
                    <a:pt x="202476" y="141008"/>
                  </a:lnTo>
                  <a:lnTo>
                    <a:pt x="203009" y="140474"/>
                  </a:lnTo>
                  <a:lnTo>
                    <a:pt x="204063" y="136766"/>
                  </a:lnTo>
                  <a:lnTo>
                    <a:pt x="205371" y="130403"/>
                  </a:lnTo>
                  <a:lnTo>
                    <a:pt x="209346" y="111315"/>
                  </a:lnTo>
                  <a:close/>
                </a:path>
                <a:path w="753744" h="143510">
                  <a:moveTo>
                    <a:pt x="358432" y="71031"/>
                  </a:moveTo>
                  <a:lnTo>
                    <a:pt x="353885" y="44132"/>
                  </a:lnTo>
                  <a:lnTo>
                    <a:pt x="340652" y="23190"/>
                  </a:lnTo>
                  <a:lnTo>
                    <a:pt x="332524" y="17995"/>
                  </a:lnTo>
                  <a:lnTo>
                    <a:pt x="332524" y="76860"/>
                  </a:lnTo>
                  <a:lnTo>
                    <a:pt x="329907" y="100990"/>
                  </a:lnTo>
                  <a:lnTo>
                    <a:pt x="322287" y="118414"/>
                  </a:lnTo>
                  <a:lnTo>
                    <a:pt x="310007" y="128968"/>
                  </a:lnTo>
                  <a:lnTo>
                    <a:pt x="293408" y="132524"/>
                  </a:lnTo>
                  <a:lnTo>
                    <a:pt x="273646" y="127203"/>
                  </a:lnTo>
                  <a:lnTo>
                    <a:pt x="259041" y="113042"/>
                  </a:lnTo>
                  <a:lnTo>
                    <a:pt x="249986" y="92710"/>
                  </a:lnTo>
                  <a:lnTo>
                    <a:pt x="246888" y="68910"/>
                  </a:lnTo>
                  <a:lnTo>
                    <a:pt x="250240" y="43916"/>
                  </a:lnTo>
                  <a:lnTo>
                    <a:pt x="259105" y="27165"/>
                  </a:lnTo>
                  <a:lnTo>
                    <a:pt x="271640" y="17780"/>
                  </a:lnTo>
                  <a:lnTo>
                    <a:pt x="286004" y="14846"/>
                  </a:lnTo>
                  <a:lnTo>
                    <a:pt x="304647" y="19164"/>
                  </a:lnTo>
                  <a:lnTo>
                    <a:pt x="319379" y="31546"/>
                  </a:lnTo>
                  <a:lnTo>
                    <a:pt x="329044" y="51079"/>
                  </a:lnTo>
                  <a:lnTo>
                    <a:pt x="332524" y="76860"/>
                  </a:lnTo>
                  <a:lnTo>
                    <a:pt x="332524" y="17995"/>
                  </a:lnTo>
                  <a:lnTo>
                    <a:pt x="327596" y="14846"/>
                  </a:lnTo>
                  <a:lnTo>
                    <a:pt x="319405" y="9613"/>
                  </a:lnTo>
                  <a:lnTo>
                    <a:pt x="290766" y="4775"/>
                  </a:lnTo>
                  <a:lnTo>
                    <a:pt x="259511" y="10998"/>
                  </a:lnTo>
                  <a:lnTo>
                    <a:pt x="238163" y="27101"/>
                  </a:lnTo>
                  <a:lnTo>
                    <a:pt x="225945" y="49276"/>
                  </a:lnTo>
                  <a:lnTo>
                    <a:pt x="222046" y="73685"/>
                  </a:lnTo>
                  <a:lnTo>
                    <a:pt x="225767" y="98171"/>
                  </a:lnTo>
                  <a:lnTo>
                    <a:pt x="237566" y="120535"/>
                  </a:lnTo>
                  <a:lnTo>
                    <a:pt x="258394" y="136817"/>
                  </a:lnTo>
                  <a:lnTo>
                    <a:pt x="289179" y="143129"/>
                  </a:lnTo>
                  <a:lnTo>
                    <a:pt x="318058" y="137452"/>
                  </a:lnTo>
                  <a:lnTo>
                    <a:pt x="325018" y="132524"/>
                  </a:lnTo>
                  <a:lnTo>
                    <a:pt x="339864" y="121983"/>
                  </a:lnTo>
                  <a:lnTo>
                    <a:pt x="353631" y="99072"/>
                  </a:lnTo>
                  <a:lnTo>
                    <a:pt x="358432" y="71031"/>
                  </a:lnTo>
                  <a:close/>
                </a:path>
                <a:path w="753744" h="143510">
                  <a:moveTo>
                    <a:pt x="495363" y="7416"/>
                  </a:moveTo>
                  <a:lnTo>
                    <a:pt x="467868" y="7416"/>
                  </a:lnTo>
                  <a:lnTo>
                    <a:pt x="457898" y="26250"/>
                  </a:lnTo>
                  <a:lnTo>
                    <a:pt x="446786" y="47510"/>
                  </a:lnTo>
                  <a:lnTo>
                    <a:pt x="434035" y="72097"/>
                  </a:lnTo>
                  <a:lnTo>
                    <a:pt x="428777" y="62712"/>
                  </a:lnTo>
                  <a:lnTo>
                    <a:pt x="420090" y="46316"/>
                  </a:lnTo>
                  <a:lnTo>
                    <a:pt x="411505" y="29832"/>
                  </a:lnTo>
                  <a:lnTo>
                    <a:pt x="406539" y="20142"/>
                  </a:lnTo>
                  <a:lnTo>
                    <a:pt x="401789" y="9537"/>
                  </a:lnTo>
                  <a:lnTo>
                    <a:pt x="400723" y="7416"/>
                  </a:lnTo>
                  <a:lnTo>
                    <a:pt x="363728" y="7416"/>
                  </a:lnTo>
                  <a:lnTo>
                    <a:pt x="363728" y="12192"/>
                  </a:lnTo>
                  <a:lnTo>
                    <a:pt x="371208" y="13017"/>
                  </a:lnTo>
                  <a:lnTo>
                    <a:pt x="376872" y="15633"/>
                  </a:lnTo>
                  <a:lnTo>
                    <a:pt x="401916" y="54394"/>
                  </a:lnTo>
                  <a:lnTo>
                    <a:pt x="414997" y="78981"/>
                  </a:lnTo>
                  <a:lnTo>
                    <a:pt x="418706" y="85877"/>
                  </a:lnTo>
                  <a:lnTo>
                    <a:pt x="419227" y="85877"/>
                  </a:lnTo>
                  <a:lnTo>
                    <a:pt x="419227" y="118211"/>
                  </a:lnTo>
                  <a:lnTo>
                    <a:pt x="418706" y="125628"/>
                  </a:lnTo>
                  <a:lnTo>
                    <a:pt x="417639" y="133578"/>
                  </a:lnTo>
                  <a:lnTo>
                    <a:pt x="413943" y="134645"/>
                  </a:lnTo>
                  <a:lnTo>
                    <a:pt x="412356" y="135166"/>
                  </a:lnTo>
                  <a:lnTo>
                    <a:pt x="410768" y="135166"/>
                  </a:lnTo>
                  <a:lnTo>
                    <a:pt x="403898" y="135699"/>
                  </a:lnTo>
                  <a:lnTo>
                    <a:pt x="401789" y="135699"/>
                  </a:lnTo>
                  <a:lnTo>
                    <a:pt x="401789" y="141008"/>
                  </a:lnTo>
                  <a:lnTo>
                    <a:pt x="458876" y="141008"/>
                  </a:lnTo>
                  <a:lnTo>
                    <a:pt x="458876" y="135699"/>
                  </a:lnTo>
                  <a:lnTo>
                    <a:pt x="456768" y="135699"/>
                  </a:lnTo>
                  <a:lnTo>
                    <a:pt x="451472" y="135166"/>
                  </a:lnTo>
                  <a:lnTo>
                    <a:pt x="448830" y="135166"/>
                  </a:lnTo>
                  <a:lnTo>
                    <a:pt x="443547" y="134112"/>
                  </a:lnTo>
                  <a:lnTo>
                    <a:pt x="441960" y="130403"/>
                  </a:lnTo>
                  <a:lnTo>
                    <a:pt x="441960" y="125628"/>
                  </a:lnTo>
                  <a:lnTo>
                    <a:pt x="441426" y="118211"/>
                  </a:lnTo>
                  <a:lnTo>
                    <a:pt x="441426" y="84810"/>
                  </a:lnTo>
                  <a:lnTo>
                    <a:pt x="442493" y="84810"/>
                  </a:lnTo>
                  <a:lnTo>
                    <a:pt x="444080" y="80568"/>
                  </a:lnTo>
                  <a:lnTo>
                    <a:pt x="468388" y="33235"/>
                  </a:lnTo>
                  <a:lnTo>
                    <a:pt x="487959" y="12192"/>
                  </a:lnTo>
                  <a:lnTo>
                    <a:pt x="495363" y="12192"/>
                  </a:lnTo>
                  <a:lnTo>
                    <a:pt x="495363" y="7416"/>
                  </a:lnTo>
                  <a:close/>
                </a:path>
                <a:path w="753744" h="143510">
                  <a:moveTo>
                    <a:pt x="599719" y="135699"/>
                  </a:moveTo>
                  <a:lnTo>
                    <a:pt x="517029" y="135699"/>
                  </a:lnTo>
                  <a:lnTo>
                    <a:pt x="501180" y="135699"/>
                  </a:lnTo>
                  <a:lnTo>
                    <a:pt x="501180" y="141008"/>
                  </a:lnTo>
                  <a:lnTo>
                    <a:pt x="567258" y="141008"/>
                  </a:lnTo>
                  <a:lnTo>
                    <a:pt x="588200" y="139141"/>
                  </a:lnTo>
                  <a:lnTo>
                    <a:pt x="599719" y="135699"/>
                  </a:lnTo>
                  <a:close/>
                </a:path>
                <a:path w="753744" h="143510">
                  <a:moveTo>
                    <a:pt x="641261" y="71031"/>
                  </a:moveTo>
                  <a:lnTo>
                    <a:pt x="631012" y="34277"/>
                  </a:lnTo>
                  <a:lnTo>
                    <a:pt x="617474" y="21209"/>
                  </a:lnTo>
                  <a:lnTo>
                    <a:pt x="617474" y="75806"/>
                  </a:lnTo>
                  <a:lnTo>
                    <a:pt x="616813" y="88963"/>
                  </a:lnTo>
                  <a:lnTo>
                    <a:pt x="595172" y="126796"/>
                  </a:lnTo>
                  <a:lnTo>
                    <a:pt x="564616" y="133057"/>
                  </a:lnTo>
                  <a:lnTo>
                    <a:pt x="551395" y="133057"/>
                  </a:lnTo>
                  <a:lnTo>
                    <a:pt x="541337" y="113220"/>
                  </a:lnTo>
                  <a:lnTo>
                    <a:pt x="541045" y="109334"/>
                  </a:lnTo>
                  <a:lnTo>
                    <a:pt x="540893" y="102044"/>
                  </a:lnTo>
                  <a:lnTo>
                    <a:pt x="540829" y="19088"/>
                  </a:lnTo>
                  <a:lnTo>
                    <a:pt x="541350" y="18021"/>
                  </a:lnTo>
                  <a:lnTo>
                    <a:pt x="542937" y="16967"/>
                  </a:lnTo>
                  <a:lnTo>
                    <a:pt x="544525" y="16433"/>
                  </a:lnTo>
                  <a:lnTo>
                    <a:pt x="550862" y="15900"/>
                  </a:lnTo>
                  <a:lnTo>
                    <a:pt x="554037" y="15900"/>
                  </a:lnTo>
                  <a:lnTo>
                    <a:pt x="601624" y="32867"/>
                  </a:lnTo>
                  <a:lnTo>
                    <a:pt x="617474" y="75806"/>
                  </a:lnTo>
                  <a:lnTo>
                    <a:pt x="617474" y="21209"/>
                  </a:lnTo>
                  <a:lnTo>
                    <a:pt x="573354" y="7645"/>
                  </a:lnTo>
                  <a:lnTo>
                    <a:pt x="556158" y="7416"/>
                  </a:lnTo>
                  <a:lnTo>
                    <a:pt x="502234" y="7416"/>
                  </a:lnTo>
                  <a:lnTo>
                    <a:pt x="502234" y="12192"/>
                  </a:lnTo>
                  <a:lnTo>
                    <a:pt x="509625" y="12192"/>
                  </a:lnTo>
                  <a:lnTo>
                    <a:pt x="510692" y="12725"/>
                  </a:lnTo>
                  <a:lnTo>
                    <a:pt x="518490" y="112699"/>
                  </a:lnTo>
                  <a:lnTo>
                    <a:pt x="518414" y="117678"/>
                  </a:lnTo>
                  <a:lnTo>
                    <a:pt x="518083" y="126161"/>
                  </a:lnTo>
                  <a:lnTo>
                    <a:pt x="517080" y="135166"/>
                  </a:lnTo>
                  <a:lnTo>
                    <a:pt x="601497" y="135166"/>
                  </a:lnTo>
                  <a:lnTo>
                    <a:pt x="635584" y="101650"/>
                  </a:lnTo>
                  <a:lnTo>
                    <a:pt x="639711" y="87477"/>
                  </a:lnTo>
                  <a:lnTo>
                    <a:pt x="641261" y="71031"/>
                  </a:lnTo>
                  <a:close/>
                </a:path>
                <a:path w="753744" h="143510">
                  <a:moveTo>
                    <a:pt x="668235" y="4241"/>
                  </a:moveTo>
                  <a:lnTo>
                    <a:pt x="666648" y="3708"/>
                  </a:lnTo>
                  <a:lnTo>
                    <a:pt x="666648" y="3175"/>
                  </a:lnTo>
                  <a:lnTo>
                    <a:pt x="663473" y="2654"/>
                  </a:lnTo>
                  <a:lnTo>
                    <a:pt x="660831" y="1587"/>
                  </a:lnTo>
                  <a:lnTo>
                    <a:pt x="652894" y="0"/>
                  </a:lnTo>
                  <a:lnTo>
                    <a:pt x="648665" y="0"/>
                  </a:lnTo>
                  <a:lnTo>
                    <a:pt x="648144" y="1587"/>
                  </a:lnTo>
                  <a:lnTo>
                    <a:pt x="651281" y="6235"/>
                  </a:lnTo>
                  <a:lnTo>
                    <a:pt x="652640" y="14516"/>
                  </a:lnTo>
                  <a:lnTo>
                    <a:pt x="652005" y="23876"/>
                  </a:lnTo>
                  <a:lnTo>
                    <a:pt x="649198" y="31800"/>
                  </a:lnTo>
                  <a:lnTo>
                    <a:pt x="653427" y="36042"/>
                  </a:lnTo>
                  <a:lnTo>
                    <a:pt x="658266" y="31153"/>
                  </a:lnTo>
                  <a:lnTo>
                    <a:pt x="663206" y="23126"/>
                  </a:lnTo>
                  <a:lnTo>
                    <a:pt x="666965" y="13601"/>
                  </a:lnTo>
                  <a:lnTo>
                    <a:pt x="668235" y="4241"/>
                  </a:lnTo>
                  <a:close/>
                </a:path>
                <a:path w="753744" h="143510">
                  <a:moveTo>
                    <a:pt x="753351" y="104965"/>
                  </a:moveTo>
                  <a:lnTo>
                    <a:pt x="718451" y="58318"/>
                  </a:lnTo>
                  <a:lnTo>
                    <a:pt x="710133" y="51282"/>
                  </a:lnTo>
                  <a:lnTo>
                    <a:pt x="704176" y="44996"/>
                  </a:lnTo>
                  <a:lnTo>
                    <a:pt x="700608" y="39001"/>
                  </a:lnTo>
                  <a:lnTo>
                    <a:pt x="699427" y="32867"/>
                  </a:lnTo>
                  <a:lnTo>
                    <a:pt x="700557" y="26085"/>
                  </a:lnTo>
                  <a:lnTo>
                    <a:pt x="704176" y="19951"/>
                  </a:lnTo>
                  <a:lnTo>
                    <a:pt x="710577" y="15494"/>
                  </a:lnTo>
                  <a:lnTo>
                    <a:pt x="720039" y="13779"/>
                  </a:lnTo>
                  <a:lnTo>
                    <a:pt x="730897" y="15468"/>
                  </a:lnTo>
                  <a:lnTo>
                    <a:pt x="737552" y="20142"/>
                  </a:lnTo>
                  <a:lnTo>
                    <a:pt x="741527" y="27203"/>
                  </a:lnTo>
                  <a:lnTo>
                    <a:pt x="744359" y="36042"/>
                  </a:lnTo>
                  <a:lnTo>
                    <a:pt x="749122" y="36042"/>
                  </a:lnTo>
                  <a:lnTo>
                    <a:pt x="749287" y="26606"/>
                  </a:lnTo>
                  <a:lnTo>
                    <a:pt x="749642" y="18618"/>
                  </a:lnTo>
                  <a:lnTo>
                    <a:pt x="749947" y="13779"/>
                  </a:lnTo>
                  <a:lnTo>
                    <a:pt x="750176" y="9537"/>
                  </a:lnTo>
                  <a:lnTo>
                    <a:pt x="750176" y="8483"/>
                  </a:lnTo>
                  <a:lnTo>
                    <a:pt x="749122" y="7950"/>
                  </a:lnTo>
                  <a:lnTo>
                    <a:pt x="747534" y="7950"/>
                  </a:lnTo>
                  <a:lnTo>
                    <a:pt x="743191" y="7010"/>
                  </a:lnTo>
                  <a:lnTo>
                    <a:pt x="736955" y="5969"/>
                  </a:lnTo>
                  <a:lnTo>
                    <a:pt x="729538" y="5118"/>
                  </a:lnTo>
                  <a:lnTo>
                    <a:pt x="721626" y="4775"/>
                  </a:lnTo>
                  <a:lnTo>
                    <a:pt x="704253" y="7467"/>
                  </a:lnTo>
                  <a:lnTo>
                    <a:pt x="691299" y="14846"/>
                  </a:lnTo>
                  <a:lnTo>
                    <a:pt x="683183" y="25793"/>
                  </a:lnTo>
                  <a:lnTo>
                    <a:pt x="680389" y="39230"/>
                  </a:lnTo>
                  <a:lnTo>
                    <a:pt x="682523" y="51282"/>
                  </a:lnTo>
                  <a:lnTo>
                    <a:pt x="688390" y="61760"/>
                  </a:lnTo>
                  <a:lnTo>
                    <a:pt x="697115" y="71437"/>
                  </a:lnTo>
                  <a:lnTo>
                    <a:pt x="707872" y="81102"/>
                  </a:lnTo>
                  <a:lnTo>
                    <a:pt x="715276" y="87464"/>
                  </a:lnTo>
                  <a:lnTo>
                    <a:pt x="723303" y="94500"/>
                  </a:lnTo>
                  <a:lnTo>
                    <a:pt x="729094" y="100457"/>
                  </a:lnTo>
                  <a:lnTo>
                    <a:pt x="732599" y="106400"/>
                  </a:lnTo>
                  <a:lnTo>
                    <a:pt x="733780" y="113436"/>
                  </a:lnTo>
                  <a:lnTo>
                    <a:pt x="731939" y="122174"/>
                  </a:lnTo>
                  <a:lnTo>
                    <a:pt x="726973" y="128485"/>
                  </a:lnTo>
                  <a:lnTo>
                    <a:pt x="719734" y="132295"/>
                  </a:lnTo>
                  <a:lnTo>
                    <a:pt x="711060" y="133578"/>
                  </a:lnTo>
                  <a:lnTo>
                    <a:pt x="702703" y="132638"/>
                  </a:lnTo>
                  <a:lnTo>
                    <a:pt x="684085" y="107607"/>
                  </a:lnTo>
                  <a:lnTo>
                    <a:pt x="683564" y="104965"/>
                  </a:lnTo>
                  <a:lnTo>
                    <a:pt x="677748" y="104965"/>
                  </a:lnTo>
                  <a:lnTo>
                    <a:pt x="677583" y="109118"/>
                  </a:lnTo>
                  <a:lnTo>
                    <a:pt x="677214" y="116357"/>
                  </a:lnTo>
                  <a:lnTo>
                    <a:pt x="676884" y="124193"/>
                  </a:lnTo>
                  <a:lnTo>
                    <a:pt x="676770" y="128485"/>
                  </a:lnTo>
                  <a:lnTo>
                    <a:pt x="676694" y="136232"/>
                  </a:lnTo>
                  <a:lnTo>
                    <a:pt x="677214" y="137299"/>
                  </a:lnTo>
                  <a:lnTo>
                    <a:pt x="683590" y="139547"/>
                  </a:lnTo>
                  <a:lnTo>
                    <a:pt x="691756" y="141401"/>
                  </a:lnTo>
                  <a:lnTo>
                    <a:pt x="700709" y="142659"/>
                  </a:lnTo>
                  <a:lnTo>
                    <a:pt x="709460" y="143129"/>
                  </a:lnTo>
                  <a:lnTo>
                    <a:pt x="727913" y="140220"/>
                  </a:lnTo>
                  <a:lnTo>
                    <a:pt x="739317" y="133578"/>
                  </a:lnTo>
                  <a:lnTo>
                    <a:pt x="741718" y="132194"/>
                  </a:lnTo>
                  <a:lnTo>
                    <a:pt x="750354" y="120091"/>
                  </a:lnTo>
                  <a:lnTo>
                    <a:pt x="753351" y="104965"/>
                  </a:lnTo>
                  <a:close/>
                </a:path>
              </a:pathLst>
            </a:custGeom>
            <a:solidFill>
              <a:srgbClr val="FFFFFF"/>
            </a:solidFill>
          </p:spPr>
          <p:txBody>
            <a:bodyPr wrap="square" lIns="0" tIns="0" rIns="0" bIns="0" rtlCol="0"/>
            <a:lstStyle/>
            <a:p>
              <a:endParaRPr sz="1639"/>
            </a:p>
          </p:txBody>
        </p:sp>
      </p:grpSp>
      <p:sp>
        <p:nvSpPr>
          <p:cNvPr id="6" name="object 6"/>
          <p:cNvSpPr/>
          <p:nvPr/>
        </p:nvSpPr>
        <p:spPr>
          <a:xfrm>
            <a:off x="546918" y="539850"/>
            <a:ext cx="11104640" cy="0"/>
          </a:xfrm>
          <a:custGeom>
            <a:avLst/>
            <a:gdLst/>
            <a:ahLst/>
            <a:cxnLst/>
            <a:rect l="l" t="t" r="r" b="b"/>
            <a:pathLst>
              <a:path w="12194540">
                <a:moveTo>
                  <a:pt x="0" y="0"/>
                </a:moveTo>
                <a:lnTo>
                  <a:pt x="12194159" y="0"/>
                </a:lnTo>
              </a:path>
            </a:pathLst>
          </a:custGeom>
          <a:ln w="6096">
            <a:solidFill>
              <a:srgbClr val="000000"/>
            </a:solidFill>
          </a:ln>
        </p:spPr>
        <p:txBody>
          <a:bodyPr wrap="square" lIns="0" tIns="0" rIns="0" bIns="0" rtlCol="0"/>
          <a:lstStyle/>
          <a:p>
            <a:endParaRPr sz="1639"/>
          </a:p>
        </p:txBody>
      </p:sp>
      <p:sp>
        <p:nvSpPr>
          <p:cNvPr id="7" name="object 7"/>
          <p:cNvSpPr/>
          <p:nvPr/>
        </p:nvSpPr>
        <p:spPr>
          <a:xfrm>
            <a:off x="546918" y="1511303"/>
            <a:ext cx="11104640" cy="0"/>
          </a:xfrm>
          <a:custGeom>
            <a:avLst/>
            <a:gdLst/>
            <a:ahLst/>
            <a:cxnLst/>
            <a:rect l="l" t="t" r="r" b="b"/>
            <a:pathLst>
              <a:path w="12194540">
                <a:moveTo>
                  <a:pt x="0" y="0"/>
                </a:moveTo>
                <a:lnTo>
                  <a:pt x="12194159" y="0"/>
                </a:lnTo>
              </a:path>
            </a:pathLst>
          </a:custGeom>
          <a:ln w="6096">
            <a:solidFill>
              <a:srgbClr val="000000"/>
            </a:solidFill>
          </a:ln>
        </p:spPr>
        <p:txBody>
          <a:bodyPr wrap="square" lIns="0" tIns="0" rIns="0" bIns="0" rtlCol="0"/>
          <a:lstStyle/>
          <a:p>
            <a:endParaRPr sz="1639"/>
          </a:p>
        </p:txBody>
      </p:sp>
      <p:grpSp>
        <p:nvGrpSpPr>
          <p:cNvPr id="8" name="object 8"/>
          <p:cNvGrpSpPr/>
          <p:nvPr/>
        </p:nvGrpSpPr>
        <p:grpSpPr>
          <a:xfrm>
            <a:off x="10666" y="5090"/>
            <a:ext cx="12236080" cy="6852910"/>
            <a:chOff x="-1" y="0"/>
            <a:chExt cx="13437029" cy="7525510"/>
          </a:xfrm>
        </p:grpSpPr>
        <p:pic>
          <p:nvPicPr>
            <p:cNvPr id="9" name="object 9"/>
            <p:cNvPicPr/>
            <p:nvPr/>
          </p:nvPicPr>
          <p:blipFill>
            <a:blip r:embed="rId3" cstate="print"/>
            <a:stretch>
              <a:fillRect/>
            </a:stretch>
          </p:blipFill>
          <p:spPr>
            <a:xfrm>
              <a:off x="0" y="0"/>
              <a:ext cx="13377671" cy="7525510"/>
            </a:xfrm>
            <a:prstGeom prst="rect">
              <a:avLst/>
            </a:prstGeom>
          </p:spPr>
        </p:pic>
        <p:sp>
          <p:nvSpPr>
            <p:cNvPr id="10" name="object 10"/>
            <p:cNvSpPr/>
            <p:nvPr/>
          </p:nvSpPr>
          <p:spPr>
            <a:xfrm>
              <a:off x="-1" y="3334511"/>
              <a:ext cx="13437029" cy="1614170"/>
            </a:xfrm>
            <a:custGeom>
              <a:avLst/>
              <a:gdLst/>
              <a:ahLst/>
              <a:cxnLst/>
              <a:rect l="l" t="t" r="r" b="b"/>
              <a:pathLst>
                <a:path w="13378180" h="1614170">
                  <a:moveTo>
                    <a:pt x="0" y="0"/>
                  </a:moveTo>
                  <a:lnTo>
                    <a:pt x="0" y="1613916"/>
                  </a:lnTo>
                  <a:lnTo>
                    <a:pt x="13377671" y="1613916"/>
                  </a:lnTo>
                  <a:lnTo>
                    <a:pt x="13377671" y="0"/>
                  </a:lnTo>
                  <a:lnTo>
                    <a:pt x="0" y="0"/>
                  </a:lnTo>
                  <a:close/>
                </a:path>
              </a:pathLst>
            </a:custGeom>
            <a:solidFill>
              <a:srgbClr val="E1E4E4">
                <a:alpha val="56861"/>
              </a:srgbClr>
            </a:solidFill>
          </p:spPr>
          <p:txBody>
            <a:bodyPr wrap="square" lIns="0" tIns="0" rIns="0" bIns="0" rtlCol="0"/>
            <a:lstStyle/>
            <a:p>
              <a:endParaRPr sz="1639"/>
            </a:p>
          </p:txBody>
        </p:sp>
      </p:grpSp>
      <p:sp>
        <p:nvSpPr>
          <p:cNvPr id="11" name="object 11"/>
          <p:cNvSpPr txBox="1">
            <a:spLocks noGrp="1"/>
          </p:cNvSpPr>
          <p:nvPr>
            <p:ph type="title"/>
          </p:nvPr>
        </p:nvSpPr>
        <p:spPr>
          <a:xfrm>
            <a:off x="409619" y="642315"/>
            <a:ext cx="7203532" cy="460134"/>
          </a:xfrm>
          <a:prstGeom prst="rect">
            <a:avLst/>
          </a:prstGeom>
        </p:spPr>
        <p:txBody>
          <a:bodyPr vert="horz" wrap="square" lIns="0" tIns="11565" rIns="0" bIns="0" rtlCol="0" anchor="t">
            <a:spAutoFit/>
          </a:bodyPr>
          <a:lstStyle/>
          <a:p>
            <a:pPr marL="11565">
              <a:lnSpc>
                <a:spcPct val="100000"/>
              </a:lnSpc>
              <a:spcBef>
                <a:spcPts val="91"/>
              </a:spcBef>
            </a:pPr>
            <a:r>
              <a:rPr lang="en-GB" spc="64"/>
              <a:t>Next Steps and Timeline </a:t>
            </a:r>
            <a:endParaRPr spc="-241"/>
          </a:p>
        </p:txBody>
      </p:sp>
      <p:grpSp>
        <p:nvGrpSpPr>
          <p:cNvPr id="12" name="object 12"/>
          <p:cNvGrpSpPr/>
          <p:nvPr/>
        </p:nvGrpSpPr>
        <p:grpSpPr>
          <a:xfrm>
            <a:off x="1443430" y="3230776"/>
            <a:ext cx="928663" cy="922881"/>
            <a:chOff x="1577339" y="3547871"/>
            <a:chExt cx="1019810" cy="1013460"/>
          </a:xfrm>
        </p:grpSpPr>
        <p:sp>
          <p:nvSpPr>
            <p:cNvPr id="13" name="object 13"/>
            <p:cNvSpPr/>
            <p:nvPr/>
          </p:nvSpPr>
          <p:spPr>
            <a:xfrm>
              <a:off x="1577339" y="3547871"/>
              <a:ext cx="1019810" cy="1013460"/>
            </a:xfrm>
            <a:custGeom>
              <a:avLst/>
              <a:gdLst/>
              <a:ahLst/>
              <a:cxnLst/>
              <a:rect l="l" t="t" r="r" b="b"/>
              <a:pathLst>
                <a:path w="1019810" h="1013460">
                  <a:moveTo>
                    <a:pt x="509778" y="0"/>
                  </a:moveTo>
                  <a:lnTo>
                    <a:pt x="460680" y="2319"/>
                  </a:lnTo>
                  <a:lnTo>
                    <a:pt x="412903" y="9135"/>
                  </a:lnTo>
                  <a:lnTo>
                    <a:pt x="366661" y="20236"/>
                  </a:lnTo>
                  <a:lnTo>
                    <a:pt x="322167" y="35409"/>
                  </a:lnTo>
                  <a:lnTo>
                    <a:pt x="279635" y="54443"/>
                  </a:lnTo>
                  <a:lnTo>
                    <a:pt x="239278" y="77125"/>
                  </a:lnTo>
                  <a:lnTo>
                    <a:pt x="201310" y="103243"/>
                  </a:lnTo>
                  <a:lnTo>
                    <a:pt x="165944" y="132585"/>
                  </a:lnTo>
                  <a:lnTo>
                    <a:pt x="133394" y="164939"/>
                  </a:lnTo>
                  <a:lnTo>
                    <a:pt x="103874" y="200092"/>
                  </a:lnTo>
                  <a:lnTo>
                    <a:pt x="77597" y="237833"/>
                  </a:lnTo>
                  <a:lnTo>
                    <a:pt x="54776" y="277949"/>
                  </a:lnTo>
                  <a:lnTo>
                    <a:pt x="35626" y="320228"/>
                  </a:lnTo>
                  <a:lnTo>
                    <a:pt x="20360" y="364457"/>
                  </a:lnTo>
                  <a:lnTo>
                    <a:pt x="9191" y="410426"/>
                  </a:lnTo>
                  <a:lnTo>
                    <a:pt x="2333" y="457920"/>
                  </a:lnTo>
                  <a:lnTo>
                    <a:pt x="0" y="506729"/>
                  </a:lnTo>
                  <a:lnTo>
                    <a:pt x="2333" y="555539"/>
                  </a:lnTo>
                  <a:lnTo>
                    <a:pt x="9191" y="603033"/>
                  </a:lnTo>
                  <a:lnTo>
                    <a:pt x="20360" y="649002"/>
                  </a:lnTo>
                  <a:lnTo>
                    <a:pt x="35626" y="693231"/>
                  </a:lnTo>
                  <a:lnTo>
                    <a:pt x="54776" y="735510"/>
                  </a:lnTo>
                  <a:lnTo>
                    <a:pt x="77597" y="775626"/>
                  </a:lnTo>
                  <a:lnTo>
                    <a:pt x="103874" y="813367"/>
                  </a:lnTo>
                  <a:lnTo>
                    <a:pt x="133394" y="848520"/>
                  </a:lnTo>
                  <a:lnTo>
                    <a:pt x="165944" y="880874"/>
                  </a:lnTo>
                  <a:lnTo>
                    <a:pt x="201310" y="910216"/>
                  </a:lnTo>
                  <a:lnTo>
                    <a:pt x="239278" y="936334"/>
                  </a:lnTo>
                  <a:lnTo>
                    <a:pt x="279635" y="959016"/>
                  </a:lnTo>
                  <a:lnTo>
                    <a:pt x="322167" y="978050"/>
                  </a:lnTo>
                  <a:lnTo>
                    <a:pt x="366661" y="993223"/>
                  </a:lnTo>
                  <a:lnTo>
                    <a:pt x="412903" y="1004324"/>
                  </a:lnTo>
                  <a:lnTo>
                    <a:pt x="460680" y="1011140"/>
                  </a:lnTo>
                  <a:lnTo>
                    <a:pt x="509778" y="1013459"/>
                  </a:lnTo>
                  <a:lnTo>
                    <a:pt x="558875" y="1011140"/>
                  </a:lnTo>
                  <a:lnTo>
                    <a:pt x="606652" y="1004324"/>
                  </a:lnTo>
                  <a:lnTo>
                    <a:pt x="652894" y="993223"/>
                  </a:lnTo>
                  <a:lnTo>
                    <a:pt x="697388" y="978050"/>
                  </a:lnTo>
                  <a:lnTo>
                    <a:pt x="739920" y="959016"/>
                  </a:lnTo>
                  <a:lnTo>
                    <a:pt x="780277" y="936334"/>
                  </a:lnTo>
                  <a:lnTo>
                    <a:pt x="818245" y="910216"/>
                  </a:lnTo>
                  <a:lnTo>
                    <a:pt x="853611" y="880874"/>
                  </a:lnTo>
                  <a:lnTo>
                    <a:pt x="886161" y="848520"/>
                  </a:lnTo>
                  <a:lnTo>
                    <a:pt x="915681" y="813367"/>
                  </a:lnTo>
                  <a:lnTo>
                    <a:pt x="941958" y="775626"/>
                  </a:lnTo>
                  <a:lnTo>
                    <a:pt x="964779" y="735510"/>
                  </a:lnTo>
                  <a:lnTo>
                    <a:pt x="983929" y="693231"/>
                  </a:lnTo>
                  <a:lnTo>
                    <a:pt x="999195" y="649002"/>
                  </a:lnTo>
                  <a:lnTo>
                    <a:pt x="1010364" y="603033"/>
                  </a:lnTo>
                  <a:lnTo>
                    <a:pt x="1017222" y="555539"/>
                  </a:lnTo>
                  <a:lnTo>
                    <a:pt x="1019555" y="506729"/>
                  </a:lnTo>
                  <a:lnTo>
                    <a:pt x="1017222" y="457920"/>
                  </a:lnTo>
                  <a:lnTo>
                    <a:pt x="1010364" y="410426"/>
                  </a:lnTo>
                  <a:lnTo>
                    <a:pt x="999195" y="364457"/>
                  </a:lnTo>
                  <a:lnTo>
                    <a:pt x="983929" y="320228"/>
                  </a:lnTo>
                  <a:lnTo>
                    <a:pt x="964779" y="277949"/>
                  </a:lnTo>
                  <a:lnTo>
                    <a:pt x="941958" y="237833"/>
                  </a:lnTo>
                  <a:lnTo>
                    <a:pt x="915681" y="200092"/>
                  </a:lnTo>
                  <a:lnTo>
                    <a:pt x="886161" y="164939"/>
                  </a:lnTo>
                  <a:lnTo>
                    <a:pt x="853611" y="132585"/>
                  </a:lnTo>
                  <a:lnTo>
                    <a:pt x="818245" y="103243"/>
                  </a:lnTo>
                  <a:lnTo>
                    <a:pt x="780277" y="77125"/>
                  </a:lnTo>
                  <a:lnTo>
                    <a:pt x="739920" y="54443"/>
                  </a:lnTo>
                  <a:lnTo>
                    <a:pt x="697388" y="35409"/>
                  </a:lnTo>
                  <a:lnTo>
                    <a:pt x="652894" y="20236"/>
                  </a:lnTo>
                  <a:lnTo>
                    <a:pt x="606652" y="9135"/>
                  </a:lnTo>
                  <a:lnTo>
                    <a:pt x="558875" y="2319"/>
                  </a:lnTo>
                  <a:lnTo>
                    <a:pt x="509778" y="0"/>
                  </a:lnTo>
                  <a:close/>
                </a:path>
              </a:pathLst>
            </a:custGeom>
            <a:solidFill>
              <a:srgbClr val="1E35BE"/>
            </a:solidFill>
          </p:spPr>
          <p:txBody>
            <a:bodyPr wrap="square" lIns="0" tIns="0" rIns="0" bIns="0" rtlCol="0"/>
            <a:lstStyle/>
            <a:p>
              <a:endParaRPr sz="1639"/>
            </a:p>
          </p:txBody>
        </p:sp>
        <p:sp>
          <p:nvSpPr>
            <p:cNvPr id="14" name="object 14"/>
            <p:cNvSpPr/>
            <p:nvPr/>
          </p:nvSpPr>
          <p:spPr>
            <a:xfrm>
              <a:off x="1668779" y="3645407"/>
              <a:ext cx="835660" cy="815340"/>
            </a:xfrm>
            <a:custGeom>
              <a:avLst/>
              <a:gdLst/>
              <a:ahLst/>
              <a:cxnLst/>
              <a:rect l="l" t="t" r="r" b="b"/>
              <a:pathLst>
                <a:path w="835660" h="815339">
                  <a:moveTo>
                    <a:pt x="417575" y="0"/>
                  </a:moveTo>
                  <a:lnTo>
                    <a:pt x="368875" y="2742"/>
                  </a:lnTo>
                  <a:lnTo>
                    <a:pt x="321826" y="10765"/>
                  </a:lnTo>
                  <a:lnTo>
                    <a:pt x="276740" y="23764"/>
                  </a:lnTo>
                  <a:lnTo>
                    <a:pt x="233931" y="41432"/>
                  </a:lnTo>
                  <a:lnTo>
                    <a:pt x="193713" y="63464"/>
                  </a:lnTo>
                  <a:lnTo>
                    <a:pt x="156398" y="89553"/>
                  </a:lnTo>
                  <a:lnTo>
                    <a:pt x="122300" y="119395"/>
                  </a:lnTo>
                  <a:lnTo>
                    <a:pt x="91733" y="152684"/>
                  </a:lnTo>
                  <a:lnTo>
                    <a:pt x="65008" y="189113"/>
                  </a:lnTo>
                  <a:lnTo>
                    <a:pt x="42440" y="228377"/>
                  </a:lnTo>
                  <a:lnTo>
                    <a:pt x="24342" y="270171"/>
                  </a:lnTo>
                  <a:lnTo>
                    <a:pt x="11027" y="314188"/>
                  </a:lnTo>
                  <a:lnTo>
                    <a:pt x="2809" y="360123"/>
                  </a:lnTo>
                  <a:lnTo>
                    <a:pt x="0" y="407669"/>
                  </a:lnTo>
                  <a:lnTo>
                    <a:pt x="2809" y="455216"/>
                  </a:lnTo>
                  <a:lnTo>
                    <a:pt x="11027" y="501151"/>
                  </a:lnTo>
                  <a:lnTo>
                    <a:pt x="24342" y="545168"/>
                  </a:lnTo>
                  <a:lnTo>
                    <a:pt x="42440" y="586962"/>
                  </a:lnTo>
                  <a:lnTo>
                    <a:pt x="65008" y="626226"/>
                  </a:lnTo>
                  <a:lnTo>
                    <a:pt x="91733" y="662655"/>
                  </a:lnTo>
                  <a:lnTo>
                    <a:pt x="122301" y="695944"/>
                  </a:lnTo>
                  <a:lnTo>
                    <a:pt x="156398" y="725786"/>
                  </a:lnTo>
                  <a:lnTo>
                    <a:pt x="193713" y="751875"/>
                  </a:lnTo>
                  <a:lnTo>
                    <a:pt x="233931" y="773907"/>
                  </a:lnTo>
                  <a:lnTo>
                    <a:pt x="276740" y="791575"/>
                  </a:lnTo>
                  <a:lnTo>
                    <a:pt x="321826" y="804574"/>
                  </a:lnTo>
                  <a:lnTo>
                    <a:pt x="368875" y="812597"/>
                  </a:lnTo>
                  <a:lnTo>
                    <a:pt x="417575" y="815339"/>
                  </a:lnTo>
                  <a:lnTo>
                    <a:pt x="466276" y="812597"/>
                  </a:lnTo>
                  <a:lnTo>
                    <a:pt x="513325" y="804574"/>
                  </a:lnTo>
                  <a:lnTo>
                    <a:pt x="558411" y="791575"/>
                  </a:lnTo>
                  <a:lnTo>
                    <a:pt x="601220" y="773907"/>
                  </a:lnTo>
                  <a:lnTo>
                    <a:pt x="641438" y="751875"/>
                  </a:lnTo>
                  <a:lnTo>
                    <a:pt x="678753" y="725786"/>
                  </a:lnTo>
                  <a:lnTo>
                    <a:pt x="712851" y="695944"/>
                  </a:lnTo>
                  <a:lnTo>
                    <a:pt x="743418" y="662655"/>
                  </a:lnTo>
                  <a:lnTo>
                    <a:pt x="770143" y="626226"/>
                  </a:lnTo>
                  <a:lnTo>
                    <a:pt x="792711" y="586962"/>
                  </a:lnTo>
                  <a:lnTo>
                    <a:pt x="810809" y="545168"/>
                  </a:lnTo>
                  <a:lnTo>
                    <a:pt x="824124" y="501151"/>
                  </a:lnTo>
                  <a:lnTo>
                    <a:pt x="832342" y="455216"/>
                  </a:lnTo>
                  <a:lnTo>
                    <a:pt x="835151" y="407669"/>
                  </a:lnTo>
                  <a:lnTo>
                    <a:pt x="832342" y="360123"/>
                  </a:lnTo>
                  <a:lnTo>
                    <a:pt x="824124" y="314188"/>
                  </a:lnTo>
                  <a:lnTo>
                    <a:pt x="810809" y="270171"/>
                  </a:lnTo>
                  <a:lnTo>
                    <a:pt x="792711" y="228377"/>
                  </a:lnTo>
                  <a:lnTo>
                    <a:pt x="770143" y="189113"/>
                  </a:lnTo>
                  <a:lnTo>
                    <a:pt x="743418" y="152684"/>
                  </a:lnTo>
                  <a:lnTo>
                    <a:pt x="712850" y="119395"/>
                  </a:lnTo>
                  <a:lnTo>
                    <a:pt x="678753" y="89553"/>
                  </a:lnTo>
                  <a:lnTo>
                    <a:pt x="641438" y="63464"/>
                  </a:lnTo>
                  <a:lnTo>
                    <a:pt x="601220" y="41432"/>
                  </a:lnTo>
                  <a:lnTo>
                    <a:pt x="558411" y="23764"/>
                  </a:lnTo>
                  <a:lnTo>
                    <a:pt x="513325" y="10765"/>
                  </a:lnTo>
                  <a:lnTo>
                    <a:pt x="466276" y="2742"/>
                  </a:lnTo>
                  <a:lnTo>
                    <a:pt x="417575" y="0"/>
                  </a:lnTo>
                  <a:close/>
                </a:path>
              </a:pathLst>
            </a:custGeom>
            <a:solidFill>
              <a:srgbClr val="FFFFFF"/>
            </a:solidFill>
          </p:spPr>
          <p:txBody>
            <a:bodyPr wrap="square" lIns="0" tIns="0" rIns="0" bIns="0" rtlCol="0"/>
            <a:lstStyle/>
            <a:p>
              <a:endParaRPr sz="1639"/>
            </a:p>
          </p:txBody>
        </p:sp>
      </p:grpSp>
      <p:sp>
        <p:nvSpPr>
          <p:cNvPr id="15" name="object 15"/>
          <p:cNvSpPr txBox="1"/>
          <p:nvPr/>
        </p:nvSpPr>
        <p:spPr>
          <a:xfrm>
            <a:off x="1659141" y="3530343"/>
            <a:ext cx="483911" cy="292466"/>
          </a:xfrm>
          <a:prstGeom prst="rect">
            <a:avLst/>
          </a:prstGeom>
        </p:spPr>
        <p:txBody>
          <a:bodyPr vert="horz" wrap="square" lIns="0" tIns="12143" rIns="0" bIns="0" rtlCol="0">
            <a:spAutoFit/>
          </a:bodyPr>
          <a:lstStyle/>
          <a:p>
            <a:pPr marL="11565">
              <a:spcBef>
                <a:spcPts val="96"/>
              </a:spcBef>
            </a:pPr>
            <a:r>
              <a:rPr lang="en-GB" sz="1821" b="1" spc="14">
                <a:latin typeface="Century Gothic"/>
                <a:cs typeface="Century Gothic"/>
              </a:rPr>
              <a:t>Jan</a:t>
            </a:r>
            <a:endParaRPr sz="1821">
              <a:latin typeface="Century Gothic"/>
              <a:cs typeface="Century Gothic"/>
            </a:endParaRPr>
          </a:p>
        </p:txBody>
      </p:sp>
      <p:sp>
        <p:nvSpPr>
          <p:cNvPr id="17" name="object 17"/>
          <p:cNvSpPr/>
          <p:nvPr/>
        </p:nvSpPr>
        <p:spPr>
          <a:xfrm>
            <a:off x="1338178" y="3111864"/>
            <a:ext cx="1151866" cy="1173840"/>
          </a:xfrm>
          <a:custGeom>
            <a:avLst/>
            <a:gdLst/>
            <a:ahLst/>
            <a:cxnLst/>
            <a:rect l="l" t="t" r="r" b="b"/>
            <a:pathLst>
              <a:path w="1264920" h="1289050">
                <a:moveTo>
                  <a:pt x="618257" y="0"/>
                </a:moveTo>
                <a:lnTo>
                  <a:pt x="573225" y="2531"/>
                </a:lnTo>
                <a:lnTo>
                  <a:pt x="528121" y="8417"/>
                </a:lnTo>
                <a:lnTo>
                  <a:pt x="483103" y="17726"/>
                </a:lnTo>
                <a:lnTo>
                  <a:pt x="438332" y="30528"/>
                </a:lnTo>
                <a:lnTo>
                  <a:pt x="393967" y="46891"/>
                </a:lnTo>
                <a:lnTo>
                  <a:pt x="350909" y="66515"/>
                </a:lnTo>
                <a:lnTo>
                  <a:pt x="310000" y="88981"/>
                </a:lnTo>
                <a:lnTo>
                  <a:pt x="271307" y="114127"/>
                </a:lnTo>
                <a:lnTo>
                  <a:pt x="234898" y="141791"/>
                </a:lnTo>
                <a:lnTo>
                  <a:pt x="200839" y="171810"/>
                </a:lnTo>
                <a:lnTo>
                  <a:pt x="169198" y="204023"/>
                </a:lnTo>
                <a:lnTo>
                  <a:pt x="140043" y="238267"/>
                </a:lnTo>
                <a:lnTo>
                  <a:pt x="113440" y="274380"/>
                </a:lnTo>
                <a:lnTo>
                  <a:pt x="89458" y="312200"/>
                </a:lnTo>
                <a:lnTo>
                  <a:pt x="68162" y="351566"/>
                </a:lnTo>
                <a:lnTo>
                  <a:pt x="49622" y="392315"/>
                </a:lnTo>
                <a:lnTo>
                  <a:pt x="33903" y="434284"/>
                </a:lnTo>
                <a:lnTo>
                  <a:pt x="21074" y="477313"/>
                </a:lnTo>
                <a:lnTo>
                  <a:pt x="11202" y="521238"/>
                </a:lnTo>
                <a:lnTo>
                  <a:pt x="4354" y="565898"/>
                </a:lnTo>
                <a:lnTo>
                  <a:pt x="597" y="611130"/>
                </a:lnTo>
                <a:lnTo>
                  <a:pt x="0" y="656773"/>
                </a:lnTo>
                <a:lnTo>
                  <a:pt x="2628" y="702664"/>
                </a:lnTo>
                <a:lnTo>
                  <a:pt x="8549" y="748642"/>
                </a:lnTo>
                <a:lnTo>
                  <a:pt x="17832" y="794544"/>
                </a:lnTo>
                <a:lnTo>
                  <a:pt x="30542" y="840208"/>
                </a:lnTo>
                <a:lnTo>
                  <a:pt x="46749" y="885472"/>
                </a:lnTo>
                <a:lnTo>
                  <a:pt x="66152" y="929397"/>
                </a:lnTo>
                <a:lnTo>
                  <a:pt x="88339" y="971142"/>
                </a:lnTo>
                <a:lnTo>
                  <a:pt x="113149" y="1010638"/>
                </a:lnTo>
                <a:lnTo>
                  <a:pt x="140424" y="1047816"/>
                </a:lnTo>
                <a:lnTo>
                  <a:pt x="170003" y="1082607"/>
                </a:lnTo>
                <a:lnTo>
                  <a:pt x="201728" y="1114941"/>
                </a:lnTo>
                <a:lnTo>
                  <a:pt x="235438" y="1144751"/>
                </a:lnTo>
                <a:lnTo>
                  <a:pt x="270975" y="1171966"/>
                </a:lnTo>
                <a:lnTo>
                  <a:pt x="308179" y="1196518"/>
                </a:lnTo>
                <a:lnTo>
                  <a:pt x="346890" y="1218338"/>
                </a:lnTo>
                <a:lnTo>
                  <a:pt x="386950" y="1237357"/>
                </a:lnTo>
                <a:lnTo>
                  <a:pt x="428198" y="1253506"/>
                </a:lnTo>
                <a:lnTo>
                  <a:pt x="470475" y="1266715"/>
                </a:lnTo>
                <a:lnTo>
                  <a:pt x="513622" y="1276917"/>
                </a:lnTo>
                <a:lnTo>
                  <a:pt x="557480" y="1284041"/>
                </a:lnTo>
                <a:lnTo>
                  <a:pt x="601888" y="1288020"/>
                </a:lnTo>
                <a:lnTo>
                  <a:pt x="646688" y="1288783"/>
                </a:lnTo>
                <a:lnTo>
                  <a:pt x="691720" y="1286263"/>
                </a:lnTo>
                <a:lnTo>
                  <a:pt x="736824" y="1280389"/>
                </a:lnTo>
                <a:lnTo>
                  <a:pt x="781842" y="1271094"/>
                </a:lnTo>
                <a:lnTo>
                  <a:pt x="826613" y="1258307"/>
                </a:lnTo>
                <a:lnTo>
                  <a:pt x="870979" y="1241961"/>
                </a:lnTo>
                <a:lnTo>
                  <a:pt x="848246" y="1185065"/>
                </a:lnTo>
                <a:lnTo>
                  <a:pt x="801970" y="1201866"/>
                </a:lnTo>
                <a:lnTo>
                  <a:pt x="754551" y="1214513"/>
                </a:lnTo>
                <a:lnTo>
                  <a:pt x="706228" y="1222944"/>
                </a:lnTo>
                <a:lnTo>
                  <a:pt x="657238" y="1227102"/>
                </a:lnTo>
                <a:lnTo>
                  <a:pt x="610346" y="1227075"/>
                </a:lnTo>
                <a:lnTo>
                  <a:pt x="564337" y="1223243"/>
                </a:lnTo>
                <a:lnTo>
                  <a:pt x="519364" y="1215751"/>
                </a:lnTo>
                <a:lnTo>
                  <a:pt x="475580" y="1204740"/>
                </a:lnTo>
                <a:lnTo>
                  <a:pt x="433138" y="1190357"/>
                </a:lnTo>
                <a:lnTo>
                  <a:pt x="392192" y="1172744"/>
                </a:lnTo>
                <a:lnTo>
                  <a:pt x="352894" y="1152045"/>
                </a:lnTo>
                <a:lnTo>
                  <a:pt x="315398" y="1128405"/>
                </a:lnTo>
                <a:lnTo>
                  <a:pt x="279857" y="1101967"/>
                </a:lnTo>
                <a:lnTo>
                  <a:pt x="246424" y="1072876"/>
                </a:lnTo>
                <a:lnTo>
                  <a:pt x="215253" y="1041275"/>
                </a:lnTo>
                <a:lnTo>
                  <a:pt x="186495" y="1007307"/>
                </a:lnTo>
                <a:lnTo>
                  <a:pt x="160305" y="971118"/>
                </a:lnTo>
                <a:lnTo>
                  <a:pt x="136836" y="932851"/>
                </a:lnTo>
                <a:lnTo>
                  <a:pt x="116241" y="892649"/>
                </a:lnTo>
                <a:lnTo>
                  <a:pt x="98673" y="850657"/>
                </a:lnTo>
                <a:lnTo>
                  <a:pt x="84285" y="807019"/>
                </a:lnTo>
                <a:lnTo>
                  <a:pt x="73231" y="761879"/>
                </a:lnTo>
                <a:lnTo>
                  <a:pt x="65663" y="715380"/>
                </a:lnTo>
                <a:lnTo>
                  <a:pt x="61735" y="667667"/>
                </a:lnTo>
                <a:lnTo>
                  <a:pt x="61590" y="619798"/>
                </a:lnTo>
                <a:lnTo>
                  <a:pt x="65178" y="572842"/>
                </a:lnTo>
                <a:lnTo>
                  <a:pt x="72358" y="526954"/>
                </a:lnTo>
                <a:lnTo>
                  <a:pt x="82988" y="482291"/>
                </a:lnTo>
                <a:lnTo>
                  <a:pt x="96929" y="439009"/>
                </a:lnTo>
                <a:lnTo>
                  <a:pt x="114040" y="397264"/>
                </a:lnTo>
                <a:lnTo>
                  <a:pt x="134181" y="357211"/>
                </a:lnTo>
                <a:lnTo>
                  <a:pt x="157210" y="319008"/>
                </a:lnTo>
                <a:lnTo>
                  <a:pt x="182987" y="282810"/>
                </a:lnTo>
                <a:lnTo>
                  <a:pt x="211372" y="248773"/>
                </a:lnTo>
                <a:lnTo>
                  <a:pt x="242224" y="217054"/>
                </a:lnTo>
                <a:lnTo>
                  <a:pt x="275402" y="187808"/>
                </a:lnTo>
                <a:lnTo>
                  <a:pt x="310766" y="161192"/>
                </a:lnTo>
                <a:lnTo>
                  <a:pt x="348176" y="137361"/>
                </a:lnTo>
                <a:lnTo>
                  <a:pt x="387490" y="116473"/>
                </a:lnTo>
                <a:lnTo>
                  <a:pt x="428567" y="98682"/>
                </a:lnTo>
                <a:lnTo>
                  <a:pt x="471269" y="84146"/>
                </a:lnTo>
                <a:lnTo>
                  <a:pt x="515453" y="73020"/>
                </a:lnTo>
                <a:lnTo>
                  <a:pt x="560979" y="65460"/>
                </a:lnTo>
                <a:lnTo>
                  <a:pt x="607708" y="61623"/>
                </a:lnTo>
                <a:lnTo>
                  <a:pt x="654599" y="61650"/>
                </a:lnTo>
                <a:lnTo>
                  <a:pt x="700608" y="65484"/>
                </a:lnTo>
                <a:lnTo>
                  <a:pt x="745581" y="72981"/>
                </a:lnTo>
                <a:lnTo>
                  <a:pt x="789365" y="83997"/>
                </a:lnTo>
                <a:lnTo>
                  <a:pt x="831807" y="98387"/>
                </a:lnTo>
                <a:lnTo>
                  <a:pt x="872753" y="116008"/>
                </a:lnTo>
                <a:lnTo>
                  <a:pt x="912051" y="136715"/>
                </a:lnTo>
                <a:lnTo>
                  <a:pt x="949547" y="160364"/>
                </a:lnTo>
                <a:lnTo>
                  <a:pt x="985088" y="186811"/>
                </a:lnTo>
                <a:lnTo>
                  <a:pt x="1018521" y="215912"/>
                </a:lnTo>
                <a:lnTo>
                  <a:pt x="1049692" y="247523"/>
                </a:lnTo>
                <a:lnTo>
                  <a:pt x="1078450" y="281499"/>
                </a:lnTo>
                <a:lnTo>
                  <a:pt x="1104640" y="317697"/>
                </a:lnTo>
                <a:lnTo>
                  <a:pt x="1128109" y="355973"/>
                </a:lnTo>
                <a:lnTo>
                  <a:pt x="1148704" y="396182"/>
                </a:lnTo>
                <a:lnTo>
                  <a:pt x="1166272" y="438181"/>
                </a:lnTo>
                <a:lnTo>
                  <a:pt x="1180660" y="481824"/>
                </a:lnTo>
                <a:lnTo>
                  <a:pt x="1191714" y="526969"/>
                </a:lnTo>
                <a:lnTo>
                  <a:pt x="1199282" y="573470"/>
                </a:lnTo>
                <a:lnTo>
                  <a:pt x="1203211" y="621185"/>
                </a:lnTo>
                <a:lnTo>
                  <a:pt x="1264298" y="618645"/>
                </a:lnTo>
                <a:lnTo>
                  <a:pt x="1259595" y="563451"/>
                </a:lnTo>
                <a:lnTo>
                  <a:pt x="1250296" y="508948"/>
                </a:lnTo>
                <a:lnTo>
                  <a:pt x="1236473" y="455446"/>
                </a:lnTo>
                <a:lnTo>
                  <a:pt x="1218197" y="403253"/>
                </a:lnTo>
                <a:lnTo>
                  <a:pt x="1198793" y="359327"/>
                </a:lnTo>
                <a:lnTo>
                  <a:pt x="1176606" y="317582"/>
                </a:lnTo>
                <a:lnTo>
                  <a:pt x="1151796" y="278086"/>
                </a:lnTo>
                <a:lnTo>
                  <a:pt x="1124521" y="240909"/>
                </a:lnTo>
                <a:lnTo>
                  <a:pt x="1094942" y="206119"/>
                </a:lnTo>
                <a:lnTo>
                  <a:pt x="1063217" y="173785"/>
                </a:lnTo>
                <a:lnTo>
                  <a:pt x="1029507" y="143977"/>
                </a:lnTo>
                <a:lnTo>
                  <a:pt x="993970" y="116764"/>
                </a:lnTo>
                <a:lnTo>
                  <a:pt x="956766" y="92215"/>
                </a:lnTo>
                <a:lnTo>
                  <a:pt x="918055" y="70398"/>
                </a:lnTo>
                <a:lnTo>
                  <a:pt x="877995" y="51383"/>
                </a:lnTo>
                <a:lnTo>
                  <a:pt x="836747" y="35239"/>
                </a:lnTo>
                <a:lnTo>
                  <a:pt x="794470" y="22035"/>
                </a:lnTo>
                <a:lnTo>
                  <a:pt x="751323" y="11840"/>
                </a:lnTo>
                <a:lnTo>
                  <a:pt x="707465" y="4723"/>
                </a:lnTo>
                <a:lnTo>
                  <a:pt x="663057" y="753"/>
                </a:lnTo>
                <a:lnTo>
                  <a:pt x="618257" y="0"/>
                </a:lnTo>
                <a:close/>
              </a:path>
            </a:pathLst>
          </a:custGeom>
          <a:solidFill>
            <a:srgbClr val="FF5A00"/>
          </a:solidFill>
        </p:spPr>
        <p:txBody>
          <a:bodyPr wrap="square" lIns="0" tIns="0" rIns="0" bIns="0" rtlCol="0"/>
          <a:lstStyle/>
          <a:p>
            <a:endParaRPr sz="1639"/>
          </a:p>
        </p:txBody>
      </p:sp>
      <p:sp>
        <p:nvSpPr>
          <p:cNvPr id="20" name="object 20"/>
          <p:cNvSpPr txBox="1"/>
          <p:nvPr/>
        </p:nvSpPr>
        <p:spPr>
          <a:xfrm>
            <a:off x="2156386" y="1690236"/>
            <a:ext cx="1355987" cy="992716"/>
          </a:xfrm>
          <a:prstGeom prst="rect">
            <a:avLst/>
          </a:prstGeom>
        </p:spPr>
        <p:txBody>
          <a:bodyPr vert="horz" wrap="square" lIns="0" tIns="11565" rIns="0" bIns="0" rtlCol="0">
            <a:spAutoFit/>
          </a:bodyPr>
          <a:lstStyle/>
          <a:p>
            <a:pPr marL="11565" marR="4626" indent="92517" algn="ctr">
              <a:spcBef>
                <a:spcPts val="91"/>
              </a:spcBef>
            </a:pPr>
            <a:r>
              <a:rPr lang="en-GB" sz="1275" b="1">
                <a:latin typeface="Arial"/>
                <a:cs typeface="Arial"/>
              </a:rPr>
              <a:t>Pre-populated self assessment templates uploaded </a:t>
            </a:r>
            <a:br>
              <a:rPr lang="en-GB" sz="1275">
                <a:latin typeface="Arial"/>
                <a:cs typeface="Arial"/>
              </a:rPr>
            </a:br>
            <a:r>
              <a:rPr lang="en-GB" sz="1275" b="1" i="1">
                <a:solidFill>
                  <a:srgbClr val="00B0F0"/>
                </a:solidFill>
                <a:latin typeface="Arial"/>
                <a:cs typeface="Arial"/>
              </a:rPr>
              <a:t>(14 January)</a:t>
            </a:r>
            <a:endParaRPr sz="1275" b="1" i="1">
              <a:solidFill>
                <a:srgbClr val="00B0F0"/>
              </a:solidFill>
              <a:latin typeface="Arial"/>
              <a:cs typeface="Arial"/>
            </a:endParaRPr>
          </a:p>
        </p:txBody>
      </p:sp>
      <p:grpSp>
        <p:nvGrpSpPr>
          <p:cNvPr id="22" name="object 22"/>
          <p:cNvGrpSpPr/>
          <p:nvPr/>
        </p:nvGrpSpPr>
        <p:grpSpPr>
          <a:xfrm>
            <a:off x="1988520" y="2334958"/>
            <a:ext cx="8301881" cy="2986642"/>
            <a:chOff x="2179320" y="2580132"/>
            <a:chExt cx="9116695" cy="3279775"/>
          </a:xfrm>
        </p:grpSpPr>
        <p:sp>
          <p:nvSpPr>
            <p:cNvPr id="23" name="object 23"/>
            <p:cNvSpPr/>
            <p:nvPr/>
          </p:nvSpPr>
          <p:spPr>
            <a:xfrm>
              <a:off x="2285238" y="4696205"/>
              <a:ext cx="10795" cy="937894"/>
            </a:xfrm>
            <a:custGeom>
              <a:avLst/>
              <a:gdLst/>
              <a:ahLst/>
              <a:cxnLst/>
              <a:rect l="l" t="t" r="r" b="b"/>
              <a:pathLst>
                <a:path w="10794" h="937895">
                  <a:moveTo>
                    <a:pt x="0" y="0"/>
                  </a:moveTo>
                  <a:lnTo>
                    <a:pt x="10668" y="937894"/>
                  </a:lnTo>
                </a:path>
              </a:pathLst>
            </a:custGeom>
            <a:ln w="28956">
              <a:solidFill>
                <a:srgbClr val="FF5A00"/>
              </a:solidFill>
              <a:prstDash val="sysDash"/>
            </a:ln>
          </p:spPr>
          <p:txBody>
            <a:bodyPr wrap="square" lIns="0" tIns="0" rIns="0" bIns="0" rtlCol="0"/>
            <a:lstStyle/>
            <a:p>
              <a:endParaRPr sz="1639"/>
            </a:p>
          </p:txBody>
        </p:sp>
        <p:pic>
          <p:nvPicPr>
            <p:cNvPr id="24" name="object 24"/>
            <p:cNvPicPr/>
            <p:nvPr/>
          </p:nvPicPr>
          <p:blipFill>
            <a:blip r:embed="rId4" cstate="print"/>
            <a:stretch>
              <a:fillRect/>
            </a:stretch>
          </p:blipFill>
          <p:spPr>
            <a:xfrm>
              <a:off x="2179320" y="5634227"/>
              <a:ext cx="199644" cy="225551"/>
            </a:xfrm>
            <a:prstGeom prst="rect">
              <a:avLst/>
            </a:prstGeom>
          </p:spPr>
        </p:pic>
        <p:sp>
          <p:nvSpPr>
            <p:cNvPr id="25" name="object 25"/>
            <p:cNvSpPr/>
            <p:nvPr/>
          </p:nvSpPr>
          <p:spPr>
            <a:xfrm>
              <a:off x="6924294" y="4668774"/>
              <a:ext cx="0" cy="381000"/>
            </a:xfrm>
            <a:custGeom>
              <a:avLst/>
              <a:gdLst/>
              <a:ahLst/>
              <a:cxnLst/>
              <a:rect l="l" t="t" r="r" b="b"/>
              <a:pathLst>
                <a:path h="381000">
                  <a:moveTo>
                    <a:pt x="0" y="0"/>
                  </a:moveTo>
                  <a:lnTo>
                    <a:pt x="0" y="380492"/>
                  </a:lnTo>
                </a:path>
              </a:pathLst>
            </a:custGeom>
            <a:ln w="28956">
              <a:solidFill>
                <a:srgbClr val="78DFC2"/>
              </a:solidFill>
              <a:prstDash val="sysDash"/>
            </a:ln>
          </p:spPr>
          <p:txBody>
            <a:bodyPr wrap="square" lIns="0" tIns="0" rIns="0" bIns="0" rtlCol="0"/>
            <a:lstStyle/>
            <a:p>
              <a:endParaRPr sz="1639"/>
            </a:p>
          </p:txBody>
        </p:sp>
        <p:pic>
          <p:nvPicPr>
            <p:cNvPr id="26" name="object 26"/>
            <p:cNvPicPr/>
            <p:nvPr/>
          </p:nvPicPr>
          <p:blipFill>
            <a:blip r:embed="rId5" cstate="print"/>
            <a:stretch>
              <a:fillRect/>
            </a:stretch>
          </p:blipFill>
          <p:spPr>
            <a:xfrm>
              <a:off x="6804660" y="4981955"/>
              <a:ext cx="213360" cy="237744"/>
            </a:xfrm>
            <a:prstGeom prst="rect">
              <a:avLst/>
            </a:prstGeom>
          </p:spPr>
        </p:pic>
        <p:sp>
          <p:nvSpPr>
            <p:cNvPr id="27" name="object 27"/>
            <p:cNvSpPr/>
            <p:nvPr/>
          </p:nvSpPr>
          <p:spPr>
            <a:xfrm>
              <a:off x="11196065" y="2794254"/>
              <a:ext cx="0" cy="624205"/>
            </a:xfrm>
            <a:custGeom>
              <a:avLst/>
              <a:gdLst/>
              <a:ahLst/>
              <a:cxnLst/>
              <a:rect l="l" t="t" r="r" b="b"/>
              <a:pathLst>
                <a:path h="624204">
                  <a:moveTo>
                    <a:pt x="0" y="623697"/>
                  </a:moveTo>
                  <a:lnTo>
                    <a:pt x="0" y="0"/>
                  </a:lnTo>
                </a:path>
              </a:pathLst>
            </a:custGeom>
            <a:ln w="28956">
              <a:solidFill>
                <a:srgbClr val="F100C2"/>
              </a:solidFill>
              <a:prstDash val="sysDash"/>
            </a:ln>
          </p:spPr>
          <p:txBody>
            <a:bodyPr wrap="square" lIns="0" tIns="0" rIns="0" bIns="0" rtlCol="0"/>
            <a:lstStyle/>
            <a:p>
              <a:endParaRPr sz="1639"/>
            </a:p>
          </p:txBody>
        </p:sp>
        <p:pic>
          <p:nvPicPr>
            <p:cNvPr id="28" name="object 28"/>
            <p:cNvPicPr/>
            <p:nvPr/>
          </p:nvPicPr>
          <p:blipFill>
            <a:blip r:embed="rId6" cstate="print"/>
            <a:stretch>
              <a:fillRect/>
            </a:stretch>
          </p:blipFill>
          <p:spPr>
            <a:xfrm>
              <a:off x="11096244" y="2580132"/>
              <a:ext cx="199644" cy="225551"/>
            </a:xfrm>
            <a:prstGeom prst="rect">
              <a:avLst/>
            </a:prstGeom>
          </p:spPr>
        </p:pic>
        <p:sp>
          <p:nvSpPr>
            <p:cNvPr id="29" name="object 29"/>
            <p:cNvSpPr/>
            <p:nvPr/>
          </p:nvSpPr>
          <p:spPr>
            <a:xfrm>
              <a:off x="6205728" y="3561588"/>
              <a:ext cx="1019810" cy="1013460"/>
            </a:xfrm>
            <a:custGeom>
              <a:avLst/>
              <a:gdLst/>
              <a:ahLst/>
              <a:cxnLst/>
              <a:rect l="l" t="t" r="r" b="b"/>
              <a:pathLst>
                <a:path w="1019809" h="1013460">
                  <a:moveTo>
                    <a:pt x="509777" y="0"/>
                  </a:moveTo>
                  <a:lnTo>
                    <a:pt x="460680" y="2319"/>
                  </a:lnTo>
                  <a:lnTo>
                    <a:pt x="412903" y="9135"/>
                  </a:lnTo>
                  <a:lnTo>
                    <a:pt x="366661" y="20236"/>
                  </a:lnTo>
                  <a:lnTo>
                    <a:pt x="322167" y="35409"/>
                  </a:lnTo>
                  <a:lnTo>
                    <a:pt x="279635" y="54443"/>
                  </a:lnTo>
                  <a:lnTo>
                    <a:pt x="239278" y="77125"/>
                  </a:lnTo>
                  <a:lnTo>
                    <a:pt x="201310" y="103243"/>
                  </a:lnTo>
                  <a:lnTo>
                    <a:pt x="165944" y="132585"/>
                  </a:lnTo>
                  <a:lnTo>
                    <a:pt x="133394" y="164939"/>
                  </a:lnTo>
                  <a:lnTo>
                    <a:pt x="103874" y="200092"/>
                  </a:lnTo>
                  <a:lnTo>
                    <a:pt x="77597" y="237833"/>
                  </a:lnTo>
                  <a:lnTo>
                    <a:pt x="54776" y="277949"/>
                  </a:lnTo>
                  <a:lnTo>
                    <a:pt x="35626" y="320228"/>
                  </a:lnTo>
                  <a:lnTo>
                    <a:pt x="20360" y="364457"/>
                  </a:lnTo>
                  <a:lnTo>
                    <a:pt x="9191" y="410426"/>
                  </a:lnTo>
                  <a:lnTo>
                    <a:pt x="2333" y="457920"/>
                  </a:lnTo>
                  <a:lnTo>
                    <a:pt x="0" y="506729"/>
                  </a:lnTo>
                  <a:lnTo>
                    <a:pt x="2333" y="555539"/>
                  </a:lnTo>
                  <a:lnTo>
                    <a:pt x="9191" y="603033"/>
                  </a:lnTo>
                  <a:lnTo>
                    <a:pt x="20360" y="649002"/>
                  </a:lnTo>
                  <a:lnTo>
                    <a:pt x="35626" y="693231"/>
                  </a:lnTo>
                  <a:lnTo>
                    <a:pt x="54776" y="735510"/>
                  </a:lnTo>
                  <a:lnTo>
                    <a:pt x="77597" y="775626"/>
                  </a:lnTo>
                  <a:lnTo>
                    <a:pt x="103874" y="813367"/>
                  </a:lnTo>
                  <a:lnTo>
                    <a:pt x="133394" y="848520"/>
                  </a:lnTo>
                  <a:lnTo>
                    <a:pt x="165944" y="880874"/>
                  </a:lnTo>
                  <a:lnTo>
                    <a:pt x="201310" y="910216"/>
                  </a:lnTo>
                  <a:lnTo>
                    <a:pt x="239278" y="936334"/>
                  </a:lnTo>
                  <a:lnTo>
                    <a:pt x="279635" y="959016"/>
                  </a:lnTo>
                  <a:lnTo>
                    <a:pt x="322167" y="978050"/>
                  </a:lnTo>
                  <a:lnTo>
                    <a:pt x="366661" y="993223"/>
                  </a:lnTo>
                  <a:lnTo>
                    <a:pt x="412903" y="1004324"/>
                  </a:lnTo>
                  <a:lnTo>
                    <a:pt x="460680" y="1011140"/>
                  </a:lnTo>
                  <a:lnTo>
                    <a:pt x="509777" y="1013460"/>
                  </a:lnTo>
                  <a:lnTo>
                    <a:pt x="558875" y="1011140"/>
                  </a:lnTo>
                  <a:lnTo>
                    <a:pt x="606652" y="1004324"/>
                  </a:lnTo>
                  <a:lnTo>
                    <a:pt x="652894" y="993223"/>
                  </a:lnTo>
                  <a:lnTo>
                    <a:pt x="697388" y="978050"/>
                  </a:lnTo>
                  <a:lnTo>
                    <a:pt x="739920" y="959016"/>
                  </a:lnTo>
                  <a:lnTo>
                    <a:pt x="780277" y="936334"/>
                  </a:lnTo>
                  <a:lnTo>
                    <a:pt x="818245" y="910216"/>
                  </a:lnTo>
                  <a:lnTo>
                    <a:pt x="853611" y="880874"/>
                  </a:lnTo>
                  <a:lnTo>
                    <a:pt x="886161" y="848520"/>
                  </a:lnTo>
                  <a:lnTo>
                    <a:pt x="915681" y="813367"/>
                  </a:lnTo>
                  <a:lnTo>
                    <a:pt x="941958" y="775626"/>
                  </a:lnTo>
                  <a:lnTo>
                    <a:pt x="964779" y="735510"/>
                  </a:lnTo>
                  <a:lnTo>
                    <a:pt x="983929" y="693231"/>
                  </a:lnTo>
                  <a:lnTo>
                    <a:pt x="999195" y="649002"/>
                  </a:lnTo>
                  <a:lnTo>
                    <a:pt x="1010364" y="603033"/>
                  </a:lnTo>
                  <a:lnTo>
                    <a:pt x="1017222" y="555539"/>
                  </a:lnTo>
                  <a:lnTo>
                    <a:pt x="1019555" y="506729"/>
                  </a:lnTo>
                  <a:lnTo>
                    <a:pt x="1017222" y="457920"/>
                  </a:lnTo>
                  <a:lnTo>
                    <a:pt x="1010364" y="410426"/>
                  </a:lnTo>
                  <a:lnTo>
                    <a:pt x="999195" y="364457"/>
                  </a:lnTo>
                  <a:lnTo>
                    <a:pt x="983929" y="320228"/>
                  </a:lnTo>
                  <a:lnTo>
                    <a:pt x="964779" y="277949"/>
                  </a:lnTo>
                  <a:lnTo>
                    <a:pt x="941958" y="237833"/>
                  </a:lnTo>
                  <a:lnTo>
                    <a:pt x="915681" y="200092"/>
                  </a:lnTo>
                  <a:lnTo>
                    <a:pt x="886161" y="164939"/>
                  </a:lnTo>
                  <a:lnTo>
                    <a:pt x="853611" y="132585"/>
                  </a:lnTo>
                  <a:lnTo>
                    <a:pt x="818245" y="103243"/>
                  </a:lnTo>
                  <a:lnTo>
                    <a:pt x="780277" y="77125"/>
                  </a:lnTo>
                  <a:lnTo>
                    <a:pt x="739920" y="54443"/>
                  </a:lnTo>
                  <a:lnTo>
                    <a:pt x="697388" y="35409"/>
                  </a:lnTo>
                  <a:lnTo>
                    <a:pt x="652894" y="20236"/>
                  </a:lnTo>
                  <a:lnTo>
                    <a:pt x="606652" y="9135"/>
                  </a:lnTo>
                  <a:lnTo>
                    <a:pt x="558875" y="2319"/>
                  </a:lnTo>
                  <a:lnTo>
                    <a:pt x="509777" y="0"/>
                  </a:lnTo>
                  <a:close/>
                </a:path>
              </a:pathLst>
            </a:custGeom>
            <a:solidFill>
              <a:srgbClr val="1E35BE"/>
            </a:solidFill>
          </p:spPr>
          <p:txBody>
            <a:bodyPr wrap="square" lIns="0" tIns="0" rIns="0" bIns="0" rtlCol="0"/>
            <a:lstStyle/>
            <a:p>
              <a:endParaRPr sz="1639"/>
            </a:p>
          </p:txBody>
        </p:sp>
        <p:sp>
          <p:nvSpPr>
            <p:cNvPr id="30" name="object 30"/>
            <p:cNvSpPr/>
            <p:nvPr/>
          </p:nvSpPr>
          <p:spPr>
            <a:xfrm>
              <a:off x="6297167" y="3659124"/>
              <a:ext cx="836930" cy="817244"/>
            </a:xfrm>
            <a:custGeom>
              <a:avLst/>
              <a:gdLst/>
              <a:ahLst/>
              <a:cxnLst/>
              <a:rect l="l" t="t" r="r" b="b"/>
              <a:pathLst>
                <a:path w="836929" h="817245">
                  <a:moveTo>
                    <a:pt x="418338" y="0"/>
                  </a:moveTo>
                  <a:lnTo>
                    <a:pt x="369556" y="2748"/>
                  </a:lnTo>
                  <a:lnTo>
                    <a:pt x="322425" y="10787"/>
                  </a:lnTo>
                  <a:lnTo>
                    <a:pt x="277261" y="23813"/>
                  </a:lnTo>
                  <a:lnTo>
                    <a:pt x="234376" y="41516"/>
                  </a:lnTo>
                  <a:lnTo>
                    <a:pt x="194084" y="63592"/>
                  </a:lnTo>
                  <a:lnTo>
                    <a:pt x="156700" y="89733"/>
                  </a:lnTo>
                  <a:lnTo>
                    <a:pt x="122539" y="119634"/>
                  </a:lnTo>
                  <a:lnTo>
                    <a:pt x="91913" y="152986"/>
                  </a:lnTo>
                  <a:lnTo>
                    <a:pt x="65137" y="189484"/>
                  </a:lnTo>
                  <a:lnTo>
                    <a:pt x="42525" y="228822"/>
                  </a:lnTo>
                  <a:lnTo>
                    <a:pt x="24391" y="270692"/>
                  </a:lnTo>
                  <a:lnTo>
                    <a:pt x="11050" y="314788"/>
                  </a:lnTo>
                  <a:lnTo>
                    <a:pt x="2814" y="360803"/>
                  </a:lnTo>
                  <a:lnTo>
                    <a:pt x="0" y="408432"/>
                  </a:lnTo>
                  <a:lnTo>
                    <a:pt x="2814" y="456060"/>
                  </a:lnTo>
                  <a:lnTo>
                    <a:pt x="11050" y="502075"/>
                  </a:lnTo>
                  <a:lnTo>
                    <a:pt x="24391" y="546171"/>
                  </a:lnTo>
                  <a:lnTo>
                    <a:pt x="42525" y="588041"/>
                  </a:lnTo>
                  <a:lnTo>
                    <a:pt x="65137" y="627379"/>
                  </a:lnTo>
                  <a:lnTo>
                    <a:pt x="91913" y="663877"/>
                  </a:lnTo>
                  <a:lnTo>
                    <a:pt x="122539" y="697229"/>
                  </a:lnTo>
                  <a:lnTo>
                    <a:pt x="156700" y="727130"/>
                  </a:lnTo>
                  <a:lnTo>
                    <a:pt x="194084" y="753271"/>
                  </a:lnTo>
                  <a:lnTo>
                    <a:pt x="234376" y="775347"/>
                  </a:lnTo>
                  <a:lnTo>
                    <a:pt x="277261" y="793050"/>
                  </a:lnTo>
                  <a:lnTo>
                    <a:pt x="322425" y="806076"/>
                  </a:lnTo>
                  <a:lnTo>
                    <a:pt x="369556" y="814115"/>
                  </a:lnTo>
                  <a:lnTo>
                    <a:pt x="418338" y="816863"/>
                  </a:lnTo>
                  <a:lnTo>
                    <a:pt x="467119" y="814115"/>
                  </a:lnTo>
                  <a:lnTo>
                    <a:pt x="514250" y="806076"/>
                  </a:lnTo>
                  <a:lnTo>
                    <a:pt x="559414" y="793050"/>
                  </a:lnTo>
                  <a:lnTo>
                    <a:pt x="602299" y="775347"/>
                  </a:lnTo>
                  <a:lnTo>
                    <a:pt x="642591" y="753271"/>
                  </a:lnTo>
                  <a:lnTo>
                    <a:pt x="679975" y="727130"/>
                  </a:lnTo>
                  <a:lnTo>
                    <a:pt x="714136" y="697229"/>
                  </a:lnTo>
                  <a:lnTo>
                    <a:pt x="744762" y="663877"/>
                  </a:lnTo>
                  <a:lnTo>
                    <a:pt x="771538" y="627379"/>
                  </a:lnTo>
                  <a:lnTo>
                    <a:pt x="794150" y="588041"/>
                  </a:lnTo>
                  <a:lnTo>
                    <a:pt x="812284" y="546171"/>
                  </a:lnTo>
                  <a:lnTo>
                    <a:pt x="825625" y="502075"/>
                  </a:lnTo>
                  <a:lnTo>
                    <a:pt x="833861" y="456060"/>
                  </a:lnTo>
                  <a:lnTo>
                    <a:pt x="836676" y="408432"/>
                  </a:lnTo>
                  <a:lnTo>
                    <a:pt x="833861" y="360803"/>
                  </a:lnTo>
                  <a:lnTo>
                    <a:pt x="825625" y="314788"/>
                  </a:lnTo>
                  <a:lnTo>
                    <a:pt x="812284" y="270692"/>
                  </a:lnTo>
                  <a:lnTo>
                    <a:pt x="794150" y="228822"/>
                  </a:lnTo>
                  <a:lnTo>
                    <a:pt x="771538" y="189484"/>
                  </a:lnTo>
                  <a:lnTo>
                    <a:pt x="744762" y="152986"/>
                  </a:lnTo>
                  <a:lnTo>
                    <a:pt x="714136" y="119633"/>
                  </a:lnTo>
                  <a:lnTo>
                    <a:pt x="679975" y="89733"/>
                  </a:lnTo>
                  <a:lnTo>
                    <a:pt x="642591" y="63592"/>
                  </a:lnTo>
                  <a:lnTo>
                    <a:pt x="602299" y="41516"/>
                  </a:lnTo>
                  <a:lnTo>
                    <a:pt x="559414" y="23813"/>
                  </a:lnTo>
                  <a:lnTo>
                    <a:pt x="514250" y="10787"/>
                  </a:lnTo>
                  <a:lnTo>
                    <a:pt x="467119" y="2748"/>
                  </a:lnTo>
                  <a:lnTo>
                    <a:pt x="418338" y="0"/>
                  </a:lnTo>
                  <a:close/>
                </a:path>
              </a:pathLst>
            </a:custGeom>
            <a:solidFill>
              <a:srgbClr val="FFFFFF"/>
            </a:solidFill>
          </p:spPr>
          <p:txBody>
            <a:bodyPr wrap="square" lIns="0" tIns="0" rIns="0" bIns="0" rtlCol="0"/>
            <a:lstStyle/>
            <a:p>
              <a:endParaRPr sz="1639"/>
            </a:p>
          </p:txBody>
        </p:sp>
      </p:grpSp>
      <p:grpSp>
        <p:nvGrpSpPr>
          <p:cNvPr id="33" name="object 33"/>
          <p:cNvGrpSpPr/>
          <p:nvPr/>
        </p:nvGrpSpPr>
        <p:grpSpPr>
          <a:xfrm>
            <a:off x="5553062" y="3124469"/>
            <a:ext cx="5107070" cy="1173840"/>
            <a:chOff x="6090323" y="3431130"/>
            <a:chExt cx="5608320" cy="1289050"/>
          </a:xfrm>
        </p:grpSpPr>
        <p:sp>
          <p:nvSpPr>
            <p:cNvPr id="34" name="object 34"/>
            <p:cNvSpPr/>
            <p:nvPr/>
          </p:nvSpPr>
          <p:spPr>
            <a:xfrm>
              <a:off x="6090323" y="3431130"/>
              <a:ext cx="1264285" cy="1289050"/>
            </a:xfrm>
            <a:custGeom>
              <a:avLst/>
              <a:gdLst/>
              <a:ahLst/>
              <a:cxnLst/>
              <a:rect l="l" t="t" r="r" b="b"/>
              <a:pathLst>
                <a:path w="1264284" h="1289050">
                  <a:moveTo>
                    <a:pt x="618205" y="0"/>
                  </a:moveTo>
                  <a:lnTo>
                    <a:pt x="573173" y="2531"/>
                  </a:lnTo>
                  <a:lnTo>
                    <a:pt x="528069" y="8417"/>
                  </a:lnTo>
                  <a:lnTo>
                    <a:pt x="483051" y="17726"/>
                  </a:lnTo>
                  <a:lnTo>
                    <a:pt x="438280" y="30528"/>
                  </a:lnTo>
                  <a:lnTo>
                    <a:pt x="393915" y="46891"/>
                  </a:lnTo>
                  <a:lnTo>
                    <a:pt x="350858" y="66515"/>
                  </a:lnTo>
                  <a:lnTo>
                    <a:pt x="309951" y="88981"/>
                  </a:lnTo>
                  <a:lnTo>
                    <a:pt x="271262" y="114127"/>
                  </a:lnTo>
                  <a:lnTo>
                    <a:pt x="234856" y="141791"/>
                  </a:lnTo>
                  <a:lnTo>
                    <a:pt x="200803" y="171810"/>
                  </a:lnTo>
                  <a:lnTo>
                    <a:pt x="169167" y="204023"/>
                  </a:lnTo>
                  <a:lnTo>
                    <a:pt x="140017" y="238267"/>
                  </a:lnTo>
                  <a:lnTo>
                    <a:pt x="113421" y="274380"/>
                  </a:lnTo>
                  <a:lnTo>
                    <a:pt x="89444" y="312200"/>
                  </a:lnTo>
                  <a:lnTo>
                    <a:pt x="68154" y="351566"/>
                  </a:lnTo>
                  <a:lnTo>
                    <a:pt x="49618" y="392315"/>
                  </a:lnTo>
                  <a:lnTo>
                    <a:pt x="33903" y="434284"/>
                  </a:lnTo>
                  <a:lnTo>
                    <a:pt x="21077" y="477313"/>
                  </a:lnTo>
                  <a:lnTo>
                    <a:pt x="11207" y="521238"/>
                  </a:lnTo>
                  <a:lnTo>
                    <a:pt x="4359" y="565898"/>
                  </a:lnTo>
                  <a:lnTo>
                    <a:pt x="601" y="611130"/>
                  </a:lnTo>
                  <a:lnTo>
                    <a:pt x="0" y="656773"/>
                  </a:lnTo>
                  <a:lnTo>
                    <a:pt x="2622" y="702664"/>
                  </a:lnTo>
                  <a:lnTo>
                    <a:pt x="8536" y="748642"/>
                  </a:lnTo>
                  <a:lnTo>
                    <a:pt x="17809" y="794544"/>
                  </a:lnTo>
                  <a:lnTo>
                    <a:pt x="30507" y="840208"/>
                  </a:lnTo>
                  <a:lnTo>
                    <a:pt x="46697" y="885472"/>
                  </a:lnTo>
                  <a:lnTo>
                    <a:pt x="66100" y="929397"/>
                  </a:lnTo>
                  <a:lnTo>
                    <a:pt x="88287" y="971142"/>
                  </a:lnTo>
                  <a:lnTo>
                    <a:pt x="113098" y="1010638"/>
                  </a:lnTo>
                  <a:lnTo>
                    <a:pt x="140372" y="1047816"/>
                  </a:lnTo>
                  <a:lnTo>
                    <a:pt x="169951" y="1082607"/>
                  </a:lnTo>
                  <a:lnTo>
                    <a:pt x="201676" y="1114941"/>
                  </a:lnTo>
                  <a:lnTo>
                    <a:pt x="235386" y="1144751"/>
                  </a:lnTo>
                  <a:lnTo>
                    <a:pt x="270923" y="1171966"/>
                  </a:lnTo>
                  <a:lnTo>
                    <a:pt x="308127" y="1196518"/>
                  </a:lnTo>
                  <a:lnTo>
                    <a:pt x="346839" y="1218338"/>
                  </a:lnTo>
                  <a:lnTo>
                    <a:pt x="386898" y="1237357"/>
                  </a:lnTo>
                  <a:lnTo>
                    <a:pt x="428146" y="1253506"/>
                  </a:lnTo>
                  <a:lnTo>
                    <a:pt x="470424" y="1266715"/>
                  </a:lnTo>
                  <a:lnTo>
                    <a:pt x="513571" y="1276917"/>
                  </a:lnTo>
                  <a:lnTo>
                    <a:pt x="557428" y="1284041"/>
                  </a:lnTo>
                  <a:lnTo>
                    <a:pt x="601837" y="1288020"/>
                  </a:lnTo>
                  <a:lnTo>
                    <a:pt x="646636" y="1288783"/>
                  </a:lnTo>
                  <a:lnTo>
                    <a:pt x="691668" y="1286263"/>
                  </a:lnTo>
                  <a:lnTo>
                    <a:pt x="736773" y="1280389"/>
                  </a:lnTo>
                  <a:lnTo>
                    <a:pt x="781790" y="1271094"/>
                  </a:lnTo>
                  <a:lnTo>
                    <a:pt x="826561" y="1258307"/>
                  </a:lnTo>
                  <a:lnTo>
                    <a:pt x="870927" y="1241961"/>
                  </a:lnTo>
                  <a:lnTo>
                    <a:pt x="848321" y="1185065"/>
                  </a:lnTo>
                  <a:lnTo>
                    <a:pt x="802025" y="1201866"/>
                  </a:lnTo>
                  <a:lnTo>
                    <a:pt x="754563" y="1214513"/>
                  </a:lnTo>
                  <a:lnTo>
                    <a:pt x="706196" y="1222944"/>
                  </a:lnTo>
                  <a:lnTo>
                    <a:pt x="657186" y="1227102"/>
                  </a:lnTo>
                  <a:lnTo>
                    <a:pt x="610294" y="1227075"/>
                  </a:lnTo>
                  <a:lnTo>
                    <a:pt x="564285" y="1223243"/>
                  </a:lnTo>
                  <a:lnTo>
                    <a:pt x="519312" y="1215751"/>
                  </a:lnTo>
                  <a:lnTo>
                    <a:pt x="475528" y="1204740"/>
                  </a:lnTo>
                  <a:lnTo>
                    <a:pt x="433086" y="1190357"/>
                  </a:lnTo>
                  <a:lnTo>
                    <a:pt x="392140" y="1172744"/>
                  </a:lnTo>
                  <a:lnTo>
                    <a:pt x="352842" y="1152045"/>
                  </a:lnTo>
                  <a:lnTo>
                    <a:pt x="315347" y="1128405"/>
                  </a:lnTo>
                  <a:lnTo>
                    <a:pt x="279805" y="1101967"/>
                  </a:lnTo>
                  <a:lnTo>
                    <a:pt x="246373" y="1072876"/>
                  </a:lnTo>
                  <a:lnTo>
                    <a:pt x="215201" y="1041275"/>
                  </a:lnTo>
                  <a:lnTo>
                    <a:pt x="186444" y="1007307"/>
                  </a:lnTo>
                  <a:lnTo>
                    <a:pt x="160254" y="971118"/>
                  </a:lnTo>
                  <a:lnTo>
                    <a:pt x="136785" y="932851"/>
                  </a:lnTo>
                  <a:lnTo>
                    <a:pt x="116190" y="892649"/>
                  </a:lnTo>
                  <a:lnTo>
                    <a:pt x="98622" y="850657"/>
                  </a:lnTo>
                  <a:lnTo>
                    <a:pt x="84234" y="807019"/>
                  </a:lnTo>
                  <a:lnTo>
                    <a:pt x="73179" y="761879"/>
                  </a:lnTo>
                  <a:lnTo>
                    <a:pt x="65611" y="715380"/>
                  </a:lnTo>
                  <a:lnTo>
                    <a:pt x="61683" y="667667"/>
                  </a:lnTo>
                  <a:lnTo>
                    <a:pt x="61538" y="619798"/>
                  </a:lnTo>
                  <a:lnTo>
                    <a:pt x="65126" y="572842"/>
                  </a:lnTo>
                  <a:lnTo>
                    <a:pt x="72306" y="526954"/>
                  </a:lnTo>
                  <a:lnTo>
                    <a:pt x="82937" y="482291"/>
                  </a:lnTo>
                  <a:lnTo>
                    <a:pt x="96878" y="439009"/>
                  </a:lnTo>
                  <a:lnTo>
                    <a:pt x="113989" y="397264"/>
                  </a:lnTo>
                  <a:lnTo>
                    <a:pt x="134129" y="357211"/>
                  </a:lnTo>
                  <a:lnTo>
                    <a:pt x="157158" y="319008"/>
                  </a:lnTo>
                  <a:lnTo>
                    <a:pt x="182936" y="282810"/>
                  </a:lnTo>
                  <a:lnTo>
                    <a:pt x="211321" y="248773"/>
                  </a:lnTo>
                  <a:lnTo>
                    <a:pt x="242172" y="217054"/>
                  </a:lnTo>
                  <a:lnTo>
                    <a:pt x="275351" y="187808"/>
                  </a:lnTo>
                  <a:lnTo>
                    <a:pt x="310715" y="161192"/>
                  </a:lnTo>
                  <a:lnTo>
                    <a:pt x="348124" y="137361"/>
                  </a:lnTo>
                  <a:lnTo>
                    <a:pt x="387438" y="116473"/>
                  </a:lnTo>
                  <a:lnTo>
                    <a:pt x="428516" y="98682"/>
                  </a:lnTo>
                  <a:lnTo>
                    <a:pt x="471217" y="84146"/>
                  </a:lnTo>
                  <a:lnTo>
                    <a:pt x="515401" y="73020"/>
                  </a:lnTo>
                  <a:lnTo>
                    <a:pt x="560928" y="65460"/>
                  </a:lnTo>
                  <a:lnTo>
                    <a:pt x="607656" y="61623"/>
                  </a:lnTo>
                  <a:lnTo>
                    <a:pt x="654548" y="61650"/>
                  </a:lnTo>
                  <a:lnTo>
                    <a:pt x="700557" y="65484"/>
                  </a:lnTo>
                  <a:lnTo>
                    <a:pt x="745530" y="72981"/>
                  </a:lnTo>
                  <a:lnTo>
                    <a:pt x="789314" y="83997"/>
                  </a:lnTo>
                  <a:lnTo>
                    <a:pt x="831755" y="98387"/>
                  </a:lnTo>
                  <a:lnTo>
                    <a:pt x="872702" y="116008"/>
                  </a:lnTo>
                  <a:lnTo>
                    <a:pt x="911999" y="136715"/>
                  </a:lnTo>
                  <a:lnTo>
                    <a:pt x="949495" y="160364"/>
                  </a:lnTo>
                  <a:lnTo>
                    <a:pt x="985036" y="186811"/>
                  </a:lnTo>
                  <a:lnTo>
                    <a:pt x="1018469" y="215912"/>
                  </a:lnTo>
                  <a:lnTo>
                    <a:pt x="1049641" y="247523"/>
                  </a:lnTo>
                  <a:lnTo>
                    <a:pt x="1078398" y="281499"/>
                  </a:lnTo>
                  <a:lnTo>
                    <a:pt x="1104588" y="317697"/>
                  </a:lnTo>
                  <a:lnTo>
                    <a:pt x="1128057" y="355973"/>
                  </a:lnTo>
                  <a:lnTo>
                    <a:pt x="1148652" y="396182"/>
                  </a:lnTo>
                  <a:lnTo>
                    <a:pt x="1166220" y="438181"/>
                  </a:lnTo>
                  <a:lnTo>
                    <a:pt x="1180608" y="481824"/>
                  </a:lnTo>
                  <a:lnTo>
                    <a:pt x="1191663" y="526969"/>
                  </a:lnTo>
                  <a:lnTo>
                    <a:pt x="1199231" y="573470"/>
                  </a:lnTo>
                  <a:lnTo>
                    <a:pt x="1203159" y="621185"/>
                  </a:lnTo>
                  <a:lnTo>
                    <a:pt x="1264246" y="618645"/>
                  </a:lnTo>
                  <a:lnTo>
                    <a:pt x="1259614" y="563469"/>
                  </a:lnTo>
                  <a:lnTo>
                    <a:pt x="1250339" y="508996"/>
                  </a:lnTo>
                  <a:lnTo>
                    <a:pt x="1236492" y="455499"/>
                  </a:lnTo>
                  <a:lnTo>
                    <a:pt x="1218145" y="403253"/>
                  </a:lnTo>
                  <a:lnTo>
                    <a:pt x="1198741" y="359327"/>
                  </a:lnTo>
                  <a:lnTo>
                    <a:pt x="1176554" y="317582"/>
                  </a:lnTo>
                  <a:lnTo>
                    <a:pt x="1151744" y="278086"/>
                  </a:lnTo>
                  <a:lnTo>
                    <a:pt x="1124470" y="240909"/>
                  </a:lnTo>
                  <a:lnTo>
                    <a:pt x="1094890" y="206119"/>
                  </a:lnTo>
                  <a:lnTo>
                    <a:pt x="1063166" y="173785"/>
                  </a:lnTo>
                  <a:lnTo>
                    <a:pt x="1029455" y="143977"/>
                  </a:lnTo>
                  <a:lnTo>
                    <a:pt x="993918" y="116764"/>
                  </a:lnTo>
                  <a:lnTo>
                    <a:pt x="956714" y="92215"/>
                  </a:lnTo>
                  <a:lnTo>
                    <a:pt x="918003" y="70398"/>
                  </a:lnTo>
                  <a:lnTo>
                    <a:pt x="877944" y="51383"/>
                  </a:lnTo>
                  <a:lnTo>
                    <a:pt x="836695" y="35239"/>
                  </a:lnTo>
                  <a:lnTo>
                    <a:pt x="794418" y="22035"/>
                  </a:lnTo>
                  <a:lnTo>
                    <a:pt x="751271" y="11840"/>
                  </a:lnTo>
                  <a:lnTo>
                    <a:pt x="707413" y="4723"/>
                  </a:lnTo>
                  <a:lnTo>
                    <a:pt x="663005" y="753"/>
                  </a:lnTo>
                  <a:lnTo>
                    <a:pt x="618205" y="0"/>
                  </a:lnTo>
                  <a:close/>
                </a:path>
              </a:pathLst>
            </a:custGeom>
            <a:solidFill>
              <a:srgbClr val="78DFC2"/>
            </a:solidFill>
          </p:spPr>
          <p:txBody>
            <a:bodyPr wrap="square" lIns="0" tIns="0" rIns="0" bIns="0" rtlCol="0"/>
            <a:lstStyle/>
            <a:p>
              <a:endParaRPr sz="1639"/>
            </a:p>
          </p:txBody>
        </p:sp>
        <p:sp>
          <p:nvSpPr>
            <p:cNvPr id="35" name="object 35"/>
            <p:cNvSpPr/>
            <p:nvPr/>
          </p:nvSpPr>
          <p:spPr>
            <a:xfrm>
              <a:off x="10678667" y="3550919"/>
              <a:ext cx="1019810" cy="1013460"/>
            </a:xfrm>
            <a:custGeom>
              <a:avLst/>
              <a:gdLst/>
              <a:ahLst/>
              <a:cxnLst/>
              <a:rect l="l" t="t" r="r" b="b"/>
              <a:pathLst>
                <a:path w="1019809" h="1013460">
                  <a:moveTo>
                    <a:pt x="509777" y="0"/>
                  </a:moveTo>
                  <a:lnTo>
                    <a:pt x="460680" y="2319"/>
                  </a:lnTo>
                  <a:lnTo>
                    <a:pt x="412903" y="9135"/>
                  </a:lnTo>
                  <a:lnTo>
                    <a:pt x="366661" y="20236"/>
                  </a:lnTo>
                  <a:lnTo>
                    <a:pt x="322167" y="35409"/>
                  </a:lnTo>
                  <a:lnTo>
                    <a:pt x="279635" y="54443"/>
                  </a:lnTo>
                  <a:lnTo>
                    <a:pt x="239278" y="77125"/>
                  </a:lnTo>
                  <a:lnTo>
                    <a:pt x="201310" y="103243"/>
                  </a:lnTo>
                  <a:lnTo>
                    <a:pt x="165944" y="132585"/>
                  </a:lnTo>
                  <a:lnTo>
                    <a:pt x="133394" y="164939"/>
                  </a:lnTo>
                  <a:lnTo>
                    <a:pt x="103874" y="200092"/>
                  </a:lnTo>
                  <a:lnTo>
                    <a:pt x="77597" y="237833"/>
                  </a:lnTo>
                  <a:lnTo>
                    <a:pt x="54776" y="277949"/>
                  </a:lnTo>
                  <a:lnTo>
                    <a:pt x="35626" y="320228"/>
                  </a:lnTo>
                  <a:lnTo>
                    <a:pt x="20360" y="364457"/>
                  </a:lnTo>
                  <a:lnTo>
                    <a:pt x="9191" y="410426"/>
                  </a:lnTo>
                  <a:lnTo>
                    <a:pt x="2333" y="457920"/>
                  </a:lnTo>
                  <a:lnTo>
                    <a:pt x="0" y="506729"/>
                  </a:lnTo>
                  <a:lnTo>
                    <a:pt x="2333" y="555539"/>
                  </a:lnTo>
                  <a:lnTo>
                    <a:pt x="9191" y="603033"/>
                  </a:lnTo>
                  <a:lnTo>
                    <a:pt x="20360" y="649002"/>
                  </a:lnTo>
                  <a:lnTo>
                    <a:pt x="35626" y="693231"/>
                  </a:lnTo>
                  <a:lnTo>
                    <a:pt x="54776" y="735510"/>
                  </a:lnTo>
                  <a:lnTo>
                    <a:pt x="77597" y="775626"/>
                  </a:lnTo>
                  <a:lnTo>
                    <a:pt x="103874" y="813367"/>
                  </a:lnTo>
                  <a:lnTo>
                    <a:pt x="133394" y="848520"/>
                  </a:lnTo>
                  <a:lnTo>
                    <a:pt x="165944" y="880874"/>
                  </a:lnTo>
                  <a:lnTo>
                    <a:pt x="201310" y="910216"/>
                  </a:lnTo>
                  <a:lnTo>
                    <a:pt x="239278" y="936334"/>
                  </a:lnTo>
                  <a:lnTo>
                    <a:pt x="279635" y="959016"/>
                  </a:lnTo>
                  <a:lnTo>
                    <a:pt x="322167" y="978050"/>
                  </a:lnTo>
                  <a:lnTo>
                    <a:pt x="366661" y="993223"/>
                  </a:lnTo>
                  <a:lnTo>
                    <a:pt x="412903" y="1004324"/>
                  </a:lnTo>
                  <a:lnTo>
                    <a:pt x="460680" y="1011140"/>
                  </a:lnTo>
                  <a:lnTo>
                    <a:pt x="509777" y="1013459"/>
                  </a:lnTo>
                  <a:lnTo>
                    <a:pt x="558875" y="1011140"/>
                  </a:lnTo>
                  <a:lnTo>
                    <a:pt x="606652" y="1004324"/>
                  </a:lnTo>
                  <a:lnTo>
                    <a:pt x="652894" y="993223"/>
                  </a:lnTo>
                  <a:lnTo>
                    <a:pt x="697388" y="978050"/>
                  </a:lnTo>
                  <a:lnTo>
                    <a:pt x="739920" y="959016"/>
                  </a:lnTo>
                  <a:lnTo>
                    <a:pt x="780277" y="936334"/>
                  </a:lnTo>
                  <a:lnTo>
                    <a:pt x="818245" y="910216"/>
                  </a:lnTo>
                  <a:lnTo>
                    <a:pt x="853611" y="880874"/>
                  </a:lnTo>
                  <a:lnTo>
                    <a:pt x="886161" y="848520"/>
                  </a:lnTo>
                  <a:lnTo>
                    <a:pt x="915681" y="813367"/>
                  </a:lnTo>
                  <a:lnTo>
                    <a:pt x="941958" y="775626"/>
                  </a:lnTo>
                  <a:lnTo>
                    <a:pt x="964779" y="735510"/>
                  </a:lnTo>
                  <a:lnTo>
                    <a:pt x="983929" y="693231"/>
                  </a:lnTo>
                  <a:lnTo>
                    <a:pt x="999195" y="649002"/>
                  </a:lnTo>
                  <a:lnTo>
                    <a:pt x="1010364" y="603033"/>
                  </a:lnTo>
                  <a:lnTo>
                    <a:pt x="1017222" y="555539"/>
                  </a:lnTo>
                  <a:lnTo>
                    <a:pt x="1019555" y="506729"/>
                  </a:lnTo>
                  <a:lnTo>
                    <a:pt x="1017222" y="457920"/>
                  </a:lnTo>
                  <a:lnTo>
                    <a:pt x="1010364" y="410426"/>
                  </a:lnTo>
                  <a:lnTo>
                    <a:pt x="999195" y="364457"/>
                  </a:lnTo>
                  <a:lnTo>
                    <a:pt x="983929" y="320228"/>
                  </a:lnTo>
                  <a:lnTo>
                    <a:pt x="964779" y="277949"/>
                  </a:lnTo>
                  <a:lnTo>
                    <a:pt x="941958" y="237833"/>
                  </a:lnTo>
                  <a:lnTo>
                    <a:pt x="915681" y="200092"/>
                  </a:lnTo>
                  <a:lnTo>
                    <a:pt x="886161" y="164939"/>
                  </a:lnTo>
                  <a:lnTo>
                    <a:pt x="853611" y="132585"/>
                  </a:lnTo>
                  <a:lnTo>
                    <a:pt x="818245" y="103243"/>
                  </a:lnTo>
                  <a:lnTo>
                    <a:pt x="780277" y="77125"/>
                  </a:lnTo>
                  <a:lnTo>
                    <a:pt x="739920" y="54443"/>
                  </a:lnTo>
                  <a:lnTo>
                    <a:pt x="697388" y="35409"/>
                  </a:lnTo>
                  <a:lnTo>
                    <a:pt x="652894" y="20236"/>
                  </a:lnTo>
                  <a:lnTo>
                    <a:pt x="606652" y="9135"/>
                  </a:lnTo>
                  <a:lnTo>
                    <a:pt x="558875" y="2319"/>
                  </a:lnTo>
                  <a:lnTo>
                    <a:pt x="509777" y="0"/>
                  </a:lnTo>
                  <a:close/>
                </a:path>
              </a:pathLst>
            </a:custGeom>
            <a:solidFill>
              <a:srgbClr val="1E35BE"/>
            </a:solidFill>
          </p:spPr>
          <p:txBody>
            <a:bodyPr wrap="square" lIns="0" tIns="0" rIns="0" bIns="0" rtlCol="0"/>
            <a:lstStyle/>
            <a:p>
              <a:endParaRPr sz="1639"/>
            </a:p>
          </p:txBody>
        </p:sp>
        <p:sp>
          <p:nvSpPr>
            <p:cNvPr id="36" name="object 36"/>
            <p:cNvSpPr/>
            <p:nvPr/>
          </p:nvSpPr>
          <p:spPr>
            <a:xfrm>
              <a:off x="10770107" y="3648455"/>
              <a:ext cx="836930" cy="817244"/>
            </a:xfrm>
            <a:custGeom>
              <a:avLst/>
              <a:gdLst/>
              <a:ahLst/>
              <a:cxnLst/>
              <a:rect l="l" t="t" r="r" b="b"/>
              <a:pathLst>
                <a:path w="836929" h="817245">
                  <a:moveTo>
                    <a:pt x="418338" y="0"/>
                  </a:moveTo>
                  <a:lnTo>
                    <a:pt x="369556" y="2748"/>
                  </a:lnTo>
                  <a:lnTo>
                    <a:pt x="322425" y="10787"/>
                  </a:lnTo>
                  <a:lnTo>
                    <a:pt x="277261" y="23813"/>
                  </a:lnTo>
                  <a:lnTo>
                    <a:pt x="234376" y="41516"/>
                  </a:lnTo>
                  <a:lnTo>
                    <a:pt x="194084" y="63592"/>
                  </a:lnTo>
                  <a:lnTo>
                    <a:pt x="156700" y="89733"/>
                  </a:lnTo>
                  <a:lnTo>
                    <a:pt x="122539" y="119633"/>
                  </a:lnTo>
                  <a:lnTo>
                    <a:pt x="91913" y="152986"/>
                  </a:lnTo>
                  <a:lnTo>
                    <a:pt x="65137" y="189484"/>
                  </a:lnTo>
                  <a:lnTo>
                    <a:pt x="42525" y="228822"/>
                  </a:lnTo>
                  <a:lnTo>
                    <a:pt x="24391" y="270692"/>
                  </a:lnTo>
                  <a:lnTo>
                    <a:pt x="11050" y="314788"/>
                  </a:lnTo>
                  <a:lnTo>
                    <a:pt x="2814" y="360803"/>
                  </a:lnTo>
                  <a:lnTo>
                    <a:pt x="0" y="408431"/>
                  </a:lnTo>
                  <a:lnTo>
                    <a:pt x="2814" y="456060"/>
                  </a:lnTo>
                  <a:lnTo>
                    <a:pt x="11050" y="502075"/>
                  </a:lnTo>
                  <a:lnTo>
                    <a:pt x="24391" y="546171"/>
                  </a:lnTo>
                  <a:lnTo>
                    <a:pt x="42525" y="588041"/>
                  </a:lnTo>
                  <a:lnTo>
                    <a:pt x="65137" y="627379"/>
                  </a:lnTo>
                  <a:lnTo>
                    <a:pt x="91913" y="663877"/>
                  </a:lnTo>
                  <a:lnTo>
                    <a:pt x="122539" y="697229"/>
                  </a:lnTo>
                  <a:lnTo>
                    <a:pt x="156700" y="727130"/>
                  </a:lnTo>
                  <a:lnTo>
                    <a:pt x="194084" y="753271"/>
                  </a:lnTo>
                  <a:lnTo>
                    <a:pt x="234376" y="775347"/>
                  </a:lnTo>
                  <a:lnTo>
                    <a:pt x="277261" y="793050"/>
                  </a:lnTo>
                  <a:lnTo>
                    <a:pt x="322425" y="806076"/>
                  </a:lnTo>
                  <a:lnTo>
                    <a:pt x="369556" y="814115"/>
                  </a:lnTo>
                  <a:lnTo>
                    <a:pt x="418338" y="816863"/>
                  </a:lnTo>
                  <a:lnTo>
                    <a:pt x="467119" y="814115"/>
                  </a:lnTo>
                  <a:lnTo>
                    <a:pt x="514250" y="806076"/>
                  </a:lnTo>
                  <a:lnTo>
                    <a:pt x="559414" y="793050"/>
                  </a:lnTo>
                  <a:lnTo>
                    <a:pt x="602299" y="775347"/>
                  </a:lnTo>
                  <a:lnTo>
                    <a:pt x="642591" y="753271"/>
                  </a:lnTo>
                  <a:lnTo>
                    <a:pt x="679975" y="727130"/>
                  </a:lnTo>
                  <a:lnTo>
                    <a:pt x="714136" y="697229"/>
                  </a:lnTo>
                  <a:lnTo>
                    <a:pt x="744762" y="663877"/>
                  </a:lnTo>
                  <a:lnTo>
                    <a:pt x="771538" y="627379"/>
                  </a:lnTo>
                  <a:lnTo>
                    <a:pt x="794150" y="588041"/>
                  </a:lnTo>
                  <a:lnTo>
                    <a:pt x="812284" y="546171"/>
                  </a:lnTo>
                  <a:lnTo>
                    <a:pt x="825625" y="502075"/>
                  </a:lnTo>
                  <a:lnTo>
                    <a:pt x="833861" y="456060"/>
                  </a:lnTo>
                  <a:lnTo>
                    <a:pt x="836676" y="408431"/>
                  </a:lnTo>
                  <a:lnTo>
                    <a:pt x="833861" y="360803"/>
                  </a:lnTo>
                  <a:lnTo>
                    <a:pt x="825625" y="314788"/>
                  </a:lnTo>
                  <a:lnTo>
                    <a:pt x="812284" y="270692"/>
                  </a:lnTo>
                  <a:lnTo>
                    <a:pt x="794150" y="228822"/>
                  </a:lnTo>
                  <a:lnTo>
                    <a:pt x="771538" y="189484"/>
                  </a:lnTo>
                  <a:lnTo>
                    <a:pt x="744762" y="152986"/>
                  </a:lnTo>
                  <a:lnTo>
                    <a:pt x="714136" y="119633"/>
                  </a:lnTo>
                  <a:lnTo>
                    <a:pt x="679975" y="89733"/>
                  </a:lnTo>
                  <a:lnTo>
                    <a:pt x="642591" y="63592"/>
                  </a:lnTo>
                  <a:lnTo>
                    <a:pt x="602299" y="41516"/>
                  </a:lnTo>
                  <a:lnTo>
                    <a:pt x="559414" y="23813"/>
                  </a:lnTo>
                  <a:lnTo>
                    <a:pt x="514250" y="10787"/>
                  </a:lnTo>
                  <a:lnTo>
                    <a:pt x="467119" y="2748"/>
                  </a:lnTo>
                  <a:lnTo>
                    <a:pt x="418338" y="0"/>
                  </a:lnTo>
                  <a:close/>
                </a:path>
              </a:pathLst>
            </a:custGeom>
            <a:solidFill>
              <a:srgbClr val="FFFFFF"/>
            </a:solidFill>
          </p:spPr>
          <p:txBody>
            <a:bodyPr wrap="square" lIns="0" tIns="0" rIns="0" bIns="0" rtlCol="0"/>
            <a:lstStyle/>
            <a:p>
              <a:endParaRPr sz="1639"/>
            </a:p>
          </p:txBody>
        </p:sp>
      </p:grpSp>
      <p:grpSp>
        <p:nvGrpSpPr>
          <p:cNvPr id="38" name="object 38"/>
          <p:cNvGrpSpPr/>
          <p:nvPr/>
        </p:nvGrpSpPr>
        <p:grpSpPr>
          <a:xfrm>
            <a:off x="2376026" y="2746437"/>
            <a:ext cx="8402137" cy="1542553"/>
            <a:chOff x="2601467" y="3015995"/>
            <a:chExt cx="9226791" cy="1693952"/>
          </a:xfrm>
        </p:grpSpPr>
        <p:sp>
          <p:nvSpPr>
            <p:cNvPr id="39" name="object 39"/>
            <p:cNvSpPr/>
            <p:nvPr/>
          </p:nvSpPr>
          <p:spPr>
            <a:xfrm>
              <a:off x="10563338" y="3420897"/>
              <a:ext cx="1264920" cy="1289050"/>
            </a:xfrm>
            <a:custGeom>
              <a:avLst/>
              <a:gdLst/>
              <a:ahLst/>
              <a:cxnLst/>
              <a:rect l="l" t="t" r="r" b="b"/>
              <a:pathLst>
                <a:path w="1264920" h="1289050">
                  <a:moveTo>
                    <a:pt x="618257" y="0"/>
                  </a:moveTo>
                  <a:lnTo>
                    <a:pt x="573225" y="2525"/>
                  </a:lnTo>
                  <a:lnTo>
                    <a:pt x="528121" y="8403"/>
                  </a:lnTo>
                  <a:lnTo>
                    <a:pt x="483103" y="17702"/>
                  </a:lnTo>
                  <a:lnTo>
                    <a:pt x="438332" y="30490"/>
                  </a:lnTo>
                  <a:lnTo>
                    <a:pt x="393967" y="46837"/>
                  </a:lnTo>
                  <a:lnTo>
                    <a:pt x="350909" y="66463"/>
                  </a:lnTo>
                  <a:lnTo>
                    <a:pt x="310000" y="88931"/>
                  </a:lnTo>
                  <a:lnTo>
                    <a:pt x="271307" y="114080"/>
                  </a:lnTo>
                  <a:lnTo>
                    <a:pt x="234898" y="141748"/>
                  </a:lnTo>
                  <a:lnTo>
                    <a:pt x="200839" y="171772"/>
                  </a:lnTo>
                  <a:lnTo>
                    <a:pt x="169198" y="203990"/>
                  </a:lnTo>
                  <a:lnTo>
                    <a:pt x="140043" y="238240"/>
                  </a:lnTo>
                  <a:lnTo>
                    <a:pt x="113440" y="274359"/>
                  </a:lnTo>
                  <a:lnTo>
                    <a:pt x="89458" y="312185"/>
                  </a:lnTo>
                  <a:lnTo>
                    <a:pt x="68162" y="351556"/>
                  </a:lnTo>
                  <a:lnTo>
                    <a:pt x="49622" y="392309"/>
                  </a:lnTo>
                  <a:lnTo>
                    <a:pt x="33903" y="434283"/>
                  </a:lnTo>
                  <a:lnTo>
                    <a:pt x="21074" y="477314"/>
                  </a:lnTo>
                  <a:lnTo>
                    <a:pt x="11202" y="521241"/>
                  </a:lnTo>
                  <a:lnTo>
                    <a:pt x="4354" y="565901"/>
                  </a:lnTo>
                  <a:lnTo>
                    <a:pt x="597" y="611132"/>
                  </a:lnTo>
                  <a:lnTo>
                    <a:pt x="0" y="656771"/>
                  </a:lnTo>
                  <a:lnTo>
                    <a:pt x="2628" y="702657"/>
                  </a:lnTo>
                  <a:lnTo>
                    <a:pt x="8549" y="748627"/>
                  </a:lnTo>
                  <a:lnTo>
                    <a:pt x="17832" y="794519"/>
                  </a:lnTo>
                  <a:lnTo>
                    <a:pt x="30542" y="840170"/>
                  </a:lnTo>
                  <a:lnTo>
                    <a:pt x="46749" y="885418"/>
                  </a:lnTo>
                  <a:lnTo>
                    <a:pt x="66151" y="929360"/>
                  </a:lnTo>
                  <a:lnTo>
                    <a:pt x="88336" y="971118"/>
                  </a:lnTo>
                  <a:lnTo>
                    <a:pt x="113143" y="1010624"/>
                  </a:lnTo>
                  <a:lnTo>
                    <a:pt x="140413" y="1047809"/>
                  </a:lnTo>
                  <a:lnTo>
                    <a:pt x="169988" y="1082605"/>
                  </a:lnTo>
                  <a:lnTo>
                    <a:pt x="201707" y="1114943"/>
                  </a:lnTo>
                  <a:lnTo>
                    <a:pt x="235412" y="1144754"/>
                  </a:lnTo>
                  <a:lnTo>
                    <a:pt x="270943" y="1171969"/>
                  </a:lnTo>
                  <a:lnTo>
                    <a:pt x="308141" y="1196519"/>
                  </a:lnTo>
                  <a:lnTo>
                    <a:pt x="346847" y="1218336"/>
                  </a:lnTo>
                  <a:lnTo>
                    <a:pt x="386902" y="1237351"/>
                  </a:lnTo>
                  <a:lnTo>
                    <a:pt x="428146" y="1253495"/>
                  </a:lnTo>
                  <a:lnTo>
                    <a:pt x="470421" y="1266700"/>
                  </a:lnTo>
                  <a:lnTo>
                    <a:pt x="513566" y="1276896"/>
                  </a:lnTo>
                  <a:lnTo>
                    <a:pt x="557424" y="1284014"/>
                  </a:lnTo>
                  <a:lnTo>
                    <a:pt x="601833" y="1287987"/>
                  </a:lnTo>
                  <a:lnTo>
                    <a:pt x="646636" y="1288745"/>
                  </a:lnTo>
                  <a:lnTo>
                    <a:pt x="691674" y="1286220"/>
                  </a:lnTo>
                  <a:lnTo>
                    <a:pt x="736786" y="1280342"/>
                  </a:lnTo>
                  <a:lnTo>
                    <a:pt x="781813" y="1271043"/>
                  </a:lnTo>
                  <a:lnTo>
                    <a:pt x="826597" y="1258255"/>
                  </a:lnTo>
                  <a:lnTo>
                    <a:pt x="870979" y="1241907"/>
                  </a:lnTo>
                  <a:lnTo>
                    <a:pt x="848246" y="1185138"/>
                  </a:lnTo>
                  <a:lnTo>
                    <a:pt x="801970" y="1201867"/>
                  </a:lnTo>
                  <a:lnTo>
                    <a:pt x="754551" y="1214475"/>
                  </a:lnTo>
                  <a:lnTo>
                    <a:pt x="706228" y="1222893"/>
                  </a:lnTo>
                  <a:lnTo>
                    <a:pt x="657238" y="1227048"/>
                  </a:lnTo>
                  <a:lnTo>
                    <a:pt x="610346" y="1227022"/>
                  </a:lnTo>
                  <a:lnTo>
                    <a:pt x="564337" y="1223190"/>
                  </a:lnTo>
                  <a:lnTo>
                    <a:pt x="519364" y="1215697"/>
                  </a:lnTo>
                  <a:lnTo>
                    <a:pt x="475580" y="1204687"/>
                  </a:lnTo>
                  <a:lnTo>
                    <a:pt x="433138" y="1190304"/>
                  </a:lnTo>
                  <a:lnTo>
                    <a:pt x="392192" y="1172691"/>
                  </a:lnTo>
                  <a:lnTo>
                    <a:pt x="352894" y="1151992"/>
                  </a:lnTo>
                  <a:lnTo>
                    <a:pt x="315398" y="1128352"/>
                  </a:lnTo>
                  <a:lnTo>
                    <a:pt x="279857" y="1101914"/>
                  </a:lnTo>
                  <a:lnTo>
                    <a:pt x="246424" y="1072823"/>
                  </a:lnTo>
                  <a:lnTo>
                    <a:pt x="215253" y="1041221"/>
                  </a:lnTo>
                  <a:lnTo>
                    <a:pt x="186495" y="1007254"/>
                  </a:lnTo>
                  <a:lnTo>
                    <a:pt x="160305" y="971065"/>
                  </a:lnTo>
                  <a:lnTo>
                    <a:pt x="136836" y="932797"/>
                  </a:lnTo>
                  <a:lnTo>
                    <a:pt x="116241" y="892596"/>
                  </a:lnTo>
                  <a:lnTo>
                    <a:pt x="98673" y="850604"/>
                  </a:lnTo>
                  <a:lnTo>
                    <a:pt x="84285" y="806966"/>
                  </a:lnTo>
                  <a:lnTo>
                    <a:pt x="73231" y="761826"/>
                  </a:lnTo>
                  <a:lnTo>
                    <a:pt x="65663" y="715327"/>
                  </a:lnTo>
                  <a:lnTo>
                    <a:pt x="61735" y="667613"/>
                  </a:lnTo>
                  <a:lnTo>
                    <a:pt x="61590" y="619746"/>
                  </a:lnTo>
                  <a:lnTo>
                    <a:pt x="65178" y="572792"/>
                  </a:lnTo>
                  <a:lnTo>
                    <a:pt x="72357" y="526909"/>
                  </a:lnTo>
                  <a:lnTo>
                    <a:pt x="82987" y="482251"/>
                  </a:lnTo>
                  <a:lnTo>
                    <a:pt x="96927" y="438976"/>
                  </a:lnTo>
                  <a:lnTo>
                    <a:pt x="114037" y="397238"/>
                  </a:lnTo>
                  <a:lnTo>
                    <a:pt x="134175" y="357194"/>
                  </a:lnTo>
                  <a:lnTo>
                    <a:pt x="157202" y="318999"/>
                  </a:lnTo>
                  <a:lnTo>
                    <a:pt x="182976" y="282811"/>
                  </a:lnTo>
                  <a:lnTo>
                    <a:pt x="211356" y="248783"/>
                  </a:lnTo>
                  <a:lnTo>
                    <a:pt x="242203" y="217073"/>
                  </a:lnTo>
                  <a:lnTo>
                    <a:pt x="275375" y="187837"/>
                  </a:lnTo>
                  <a:lnTo>
                    <a:pt x="310732" y="161230"/>
                  </a:lnTo>
                  <a:lnTo>
                    <a:pt x="348132" y="137408"/>
                  </a:lnTo>
                  <a:lnTo>
                    <a:pt x="387436" y="116527"/>
                  </a:lnTo>
                  <a:lnTo>
                    <a:pt x="428502" y="98743"/>
                  </a:lnTo>
                  <a:lnTo>
                    <a:pt x="471191" y="84212"/>
                  </a:lnTo>
                  <a:lnTo>
                    <a:pt x="515360" y="73090"/>
                  </a:lnTo>
                  <a:lnTo>
                    <a:pt x="560870" y="65533"/>
                  </a:lnTo>
                  <a:lnTo>
                    <a:pt x="607581" y="61696"/>
                  </a:lnTo>
                  <a:lnTo>
                    <a:pt x="654473" y="61723"/>
                  </a:lnTo>
                  <a:lnTo>
                    <a:pt x="700485" y="65555"/>
                  </a:lnTo>
                  <a:lnTo>
                    <a:pt x="745462" y="73047"/>
                  </a:lnTo>
                  <a:lnTo>
                    <a:pt x="789251" y="84058"/>
                  </a:lnTo>
                  <a:lnTo>
                    <a:pt x="831700" y="98441"/>
                  </a:lnTo>
                  <a:lnTo>
                    <a:pt x="872654" y="116054"/>
                  </a:lnTo>
                  <a:lnTo>
                    <a:pt x="911960" y="136753"/>
                  </a:lnTo>
                  <a:lnTo>
                    <a:pt x="949465" y="160393"/>
                  </a:lnTo>
                  <a:lnTo>
                    <a:pt x="985015" y="186830"/>
                  </a:lnTo>
                  <a:lnTo>
                    <a:pt x="1018457" y="215922"/>
                  </a:lnTo>
                  <a:lnTo>
                    <a:pt x="1049638" y="247523"/>
                  </a:lnTo>
                  <a:lnTo>
                    <a:pt x="1078405" y="281491"/>
                  </a:lnTo>
                  <a:lnTo>
                    <a:pt x="1104604" y="317680"/>
                  </a:lnTo>
                  <a:lnTo>
                    <a:pt x="1128081" y="355947"/>
                  </a:lnTo>
                  <a:lnTo>
                    <a:pt x="1148684" y="396149"/>
                  </a:lnTo>
                  <a:lnTo>
                    <a:pt x="1166259" y="438141"/>
                  </a:lnTo>
                  <a:lnTo>
                    <a:pt x="1180652" y="481779"/>
                  </a:lnTo>
                  <a:lnTo>
                    <a:pt x="1191711" y="526919"/>
                  </a:lnTo>
                  <a:lnTo>
                    <a:pt x="1199281" y="573418"/>
                  </a:lnTo>
                  <a:lnTo>
                    <a:pt x="1203211" y="621131"/>
                  </a:lnTo>
                  <a:lnTo>
                    <a:pt x="1264298" y="618591"/>
                  </a:lnTo>
                  <a:lnTo>
                    <a:pt x="1259595" y="563471"/>
                  </a:lnTo>
                  <a:lnTo>
                    <a:pt x="1250296" y="509006"/>
                  </a:lnTo>
                  <a:lnTo>
                    <a:pt x="1236473" y="455517"/>
                  </a:lnTo>
                  <a:lnTo>
                    <a:pt x="1218197" y="403326"/>
                  </a:lnTo>
                  <a:lnTo>
                    <a:pt x="1198793" y="359385"/>
                  </a:lnTo>
                  <a:lnTo>
                    <a:pt x="1176606" y="317627"/>
                  </a:lnTo>
                  <a:lnTo>
                    <a:pt x="1151796" y="278121"/>
                  </a:lnTo>
                  <a:lnTo>
                    <a:pt x="1124521" y="240935"/>
                  </a:lnTo>
                  <a:lnTo>
                    <a:pt x="1094942" y="206139"/>
                  </a:lnTo>
                  <a:lnTo>
                    <a:pt x="1063217" y="173801"/>
                  </a:lnTo>
                  <a:lnTo>
                    <a:pt x="1029507" y="143991"/>
                  </a:lnTo>
                  <a:lnTo>
                    <a:pt x="993970" y="116776"/>
                  </a:lnTo>
                  <a:lnTo>
                    <a:pt x="956766" y="92225"/>
                  </a:lnTo>
                  <a:lnTo>
                    <a:pt x="918055" y="70408"/>
                  </a:lnTo>
                  <a:lnTo>
                    <a:pt x="877995" y="51393"/>
                  </a:lnTo>
                  <a:lnTo>
                    <a:pt x="836747" y="35249"/>
                  </a:lnTo>
                  <a:lnTo>
                    <a:pt x="794470" y="22045"/>
                  </a:lnTo>
                  <a:lnTo>
                    <a:pt x="751323" y="11849"/>
                  </a:lnTo>
                  <a:lnTo>
                    <a:pt x="707465" y="4730"/>
                  </a:lnTo>
                  <a:lnTo>
                    <a:pt x="663057" y="758"/>
                  </a:lnTo>
                  <a:lnTo>
                    <a:pt x="618257" y="0"/>
                  </a:lnTo>
                  <a:close/>
                </a:path>
              </a:pathLst>
            </a:custGeom>
            <a:solidFill>
              <a:srgbClr val="F100C2"/>
            </a:solidFill>
          </p:spPr>
          <p:txBody>
            <a:bodyPr wrap="square" lIns="0" tIns="0" rIns="0" bIns="0" rtlCol="0"/>
            <a:lstStyle/>
            <a:p>
              <a:endParaRPr sz="1639"/>
            </a:p>
          </p:txBody>
        </p:sp>
        <p:sp>
          <p:nvSpPr>
            <p:cNvPr id="40" name="object 40"/>
            <p:cNvSpPr/>
            <p:nvPr/>
          </p:nvSpPr>
          <p:spPr>
            <a:xfrm>
              <a:off x="10563338" y="3420897"/>
              <a:ext cx="1264920" cy="1289050"/>
            </a:xfrm>
            <a:custGeom>
              <a:avLst/>
              <a:gdLst/>
              <a:ahLst/>
              <a:cxnLst/>
              <a:rect l="l" t="t" r="r" b="b"/>
              <a:pathLst>
                <a:path w="1264920" h="1289050">
                  <a:moveTo>
                    <a:pt x="870979" y="1241907"/>
                  </a:moveTo>
                  <a:lnTo>
                    <a:pt x="826597" y="1258255"/>
                  </a:lnTo>
                  <a:lnTo>
                    <a:pt x="781813" y="1271043"/>
                  </a:lnTo>
                  <a:lnTo>
                    <a:pt x="736786" y="1280342"/>
                  </a:lnTo>
                  <a:lnTo>
                    <a:pt x="691674" y="1286220"/>
                  </a:lnTo>
                  <a:lnTo>
                    <a:pt x="646636" y="1288745"/>
                  </a:lnTo>
                  <a:lnTo>
                    <a:pt x="601833" y="1287987"/>
                  </a:lnTo>
                  <a:lnTo>
                    <a:pt x="557424" y="1284014"/>
                  </a:lnTo>
                  <a:lnTo>
                    <a:pt x="513566" y="1276896"/>
                  </a:lnTo>
                  <a:lnTo>
                    <a:pt x="470421" y="1266700"/>
                  </a:lnTo>
                  <a:lnTo>
                    <a:pt x="428146" y="1253495"/>
                  </a:lnTo>
                  <a:lnTo>
                    <a:pt x="386902" y="1237351"/>
                  </a:lnTo>
                  <a:lnTo>
                    <a:pt x="346847" y="1218336"/>
                  </a:lnTo>
                  <a:lnTo>
                    <a:pt x="308141" y="1196519"/>
                  </a:lnTo>
                  <a:lnTo>
                    <a:pt x="270943" y="1171969"/>
                  </a:lnTo>
                  <a:lnTo>
                    <a:pt x="235412" y="1144754"/>
                  </a:lnTo>
                  <a:lnTo>
                    <a:pt x="201707" y="1114943"/>
                  </a:lnTo>
                  <a:lnTo>
                    <a:pt x="169988" y="1082605"/>
                  </a:lnTo>
                  <a:lnTo>
                    <a:pt x="140413" y="1047809"/>
                  </a:lnTo>
                  <a:lnTo>
                    <a:pt x="113143" y="1010624"/>
                  </a:lnTo>
                  <a:lnTo>
                    <a:pt x="88336" y="971118"/>
                  </a:lnTo>
                  <a:lnTo>
                    <a:pt x="66151" y="929360"/>
                  </a:lnTo>
                  <a:lnTo>
                    <a:pt x="46749" y="885418"/>
                  </a:lnTo>
                  <a:lnTo>
                    <a:pt x="30542" y="840170"/>
                  </a:lnTo>
                  <a:lnTo>
                    <a:pt x="17832" y="794519"/>
                  </a:lnTo>
                  <a:lnTo>
                    <a:pt x="8549" y="748627"/>
                  </a:lnTo>
                  <a:lnTo>
                    <a:pt x="2628" y="702657"/>
                  </a:lnTo>
                  <a:lnTo>
                    <a:pt x="0" y="656771"/>
                  </a:lnTo>
                  <a:lnTo>
                    <a:pt x="597" y="611132"/>
                  </a:lnTo>
                  <a:lnTo>
                    <a:pt x="4354" y="565901"/>
                  </a:lnTo>
                  <a:lnTo>
                    <a:pt x="11202" y="521241"/>
                  </a:lnTo>
                  <a:lnTo>
                    <a:pt x="21074" y="477314"/>
                  </a:lnTo>
                  <a:lnTo>
                    <a:pt x="33903" y="434283"/>
                  </a:lnTo>
                  <a:lnTo>
                    <a:pt x="49622" y="392309"/>
                  </a:lnTo>
                  <a:lnTo>
                    <a:pt x="68162" y="351556"/>
                  </a:lnTo>
                  <a:lnTo>
                    <a:pt x="89458" y="312185"/>
                  </a:lnTo>
                  <a:lnTo>
                    <a:pt x="113440" y="274359"/>
                  </a:lnTo>
                  <a:lnTo>
                    <a:pt x="140043" y="238240"/>
                  </a:lnTo>
                  <a:lnTo>
                    <a:pt x="169198" y="203990"/>
                  </a:lnTo>
                  <a:lnTo>
                    <a:pt x="200839" y="171772"/>
                  </a:lnTo>
                  <a:lnTo>
                    <a:pt x="234898" y="141748"/>
                  </a:lnTo>
                  <a:lnTo>
                    <a:pt x="271307" y="114080"/>
                  </a:lnTo>
                  <a:lnTo>
                    <a:pt x="310000" y="88931"/>
                  </a:lnTo>
                  <a:lnTo>
                    <a:pt x="350909" y="66463"/>
                  </a:lnTo>
                  <a:lnTo>
                    <a:pt x="393967" y="46837"/>
                  </a:lnTo>
                  <a:lnTo>
                    <a:pt x="438332" y="30490"/>
                  </a:lnTo>
                  <a:lnTo>
                    <a:pt x="483103" y="17702"/>
                  </a:lnTo>
                  <a:lnTo>
                    <a:pt x="528121" y="8403"/>
                  </a:lnTo>
                  <a:lnTo>
                    <a:pt x="573225" y="2525"/>
                  </a:lnTo>
                  <a:lnTo>
                    <a:pt x="618257" y="0"/>
                  </a:lnTo>
                  <a:lnTo>
                    <a:pt x="663057" y="758"/>
                  </a:lnTo>
                  <a:lnTo>
                    <a:pt x="707465" y="4730"/>
                  </a:lnTo>
                  <a:lnTo>
                    <a:pt x="751323" y="11849"/>
                  </a:lnTo>
                  <a:lnTo>
                    <a:pt x="794470" y="22045"/>
                  </a:lnTo>
                  <a:lnTo>
                    <a:pt x="836747" y="35249"/>
                  </a:lnTo>
                  <a:lnTo>
                    <a:pt x="877995" y="51393"/>
                  </a:lnTo>
                  <a:lnTo>
                    <a:pt x="918055" y="70408"/>
                  </a:lnTo>
                  <a:lnTo>
                    <a:pt x="956766" y="92225"/>
                  </a:lnTo>
                  <a:lnTo>
                    <a:pt x="993970" y="116776"/>
                  </a:lnTo>
                  <a:lnTo>
                    <a:pt x="1029507" y="143991"/>
                  </a:lnTo>
                  <a:lnTo>
                    <a:pt x="1063217" y="173801"/>
                  </a:lnTo>
                  <a:lnTo>
                    <a:pt x="1094942" y="206139"/>
                  </a:lnTo>
                  <a:lnTo>
                    <a:pt x="1124521" y="240935"/>
                  </a:lnTo>
                  <a:lnTo>
                    <a:pt x="1151796" y="278121"/>
                  </a:lnTo>
                  <a:lnTo>
                    <a:pt x="1176606" y="317627"/>
                  </a:lnTo>
                  <a:lnTo>
                    <a:pt x="1198793" y="359385"/>
                  </a:lnTo>
                  <a:lnTo>
                    <a:pt x="1218197" y="403326"/>
                  </a:lnTo>
                  <a:lnTo>
                    <a:pt x="1236473" y="455517"/>
                  </a:lnTo>
                  <a:lnTo>
                    <a:pt x="1250296" y="509006"/>
                  </a:lnTo>
                  <a:lnTo>
                    <a:pt x="1259595" y="563471"/>
                  </a:lnTo>
                  <a:lnTo>
                    <a:pt x="1264298" y="618591"/>
                  </a:lnTo>
                  <a:lnTo>
                    <a:pt x="1203211" y="621131"/>
                  </a:lnTo>
                  <a:lnTo>
                    <a:pt x="1199281" y="573418"/>
                  </a:lnTo>
                  <a:lnTo>
                    <a:pt x="1191711" y="526919"/>
                  </a:lnTo>
                  <a:lnTo>
                    <a:pt x="1180652" y="481779"/>
                  </a:lnTo>
                  <a:lnTo>
                    <a:pt x="1166259" y="438141"/>
                  </a:lnTo>
                  <a:lnTo>
                    <a:pt x="1148684" y="396149"/>
                  </a:lnTo>
                  <a:lnTo>
                    <a:pt x="1128081" y="355947"/>
                  </a:lnTo>
                  <a:lnTo>
                    <a:pt x="1104604" y="317680"/>
                  </a:lnTo>
                  <a:lnTo>
                    <a:pt x="1078405" y="281491"/>
                  </a:lnTo>
                  <a:lnTo>
                    <a:pt x="1049638" y="247523"/>
                  </a:lnTo>
                  <a:lnTo>
                    <a:pt x="1018457" y="215922"/>
                  </a:lnTo>
                  <a:lnTo>
                    <a:pt x="985015" y="186830"/>
                  </a:lnTo>
                  <a:lnTo>
                    <a:pt x="949465" y="160393"/>
                  </a:lnTo>
                  <a:lnTo>
                    <a:pt x="911960" y="136753"/>
                  </a:lnTo>
                  <a:lnTo>
                    <a:pt x="872654" y="116054"/>
                  </a:lnTo>
                  <a:lnTo>
                    <a:pt x="831700" y="98441"/>
                  </a:lnTo>
                  <a:lnTo>
                    <a:pt x="789251" y="84058"/>
                  </a:lnTo>
                  <a:lnTo>
                    <a:pt x="745462" y="73047"/>
                  </a:lnTo>
                  <a:lnTo>
                    <a:pt x="700485" y="65555"/>
                  </a:lnTo>
                  <a:lnTo>
                    <a:pt x="654473" y="61723"/>
                  </a:lnTo>
                  <a:lnTo>
                    <a:pt x="607581" y="61696"/>
                  </a:lnTo>
                  <a:lnTo>
                    <a:pt x="560870" y="65533"/>
                  </a:lnTo>
                  <a:lnTo>
                    <a:pt x="515360" y="73090"/>
                  </a:lnTo>
                  <a:lnTo>
                    <a:pt x="471191" y="84212"/>
                  </a:lnTo>
                  <a:lnTo>
                    <a:pt x="428502" y="98743"/>
                  </a:lnTo>
                  <a:lnTo>
                    <a:pt x="387436" y="116527"/>
                  </a:lnTo>
                  <a:lnTo>
                    <a:pt x="348132" y="137408"/>
                  </a:lnTo>
                  <a:lnTo>
                    <a:pt x="310732" y="161230"/>
                  </a:lnTo>
                  <a:lnTo>
                    <a:pt x="275375" y="187837"/>
                  </a:lnTo>
                  <a:lnTo>
                    <a:pt x="242203" y="217073"/>
                  </a:lnTo>
                  <a:lnTo>
                    <a:pt x="211356" y="248783"/>
                  </a:lnTo>
                  <a:lnTo>
                    <a:pt x="182976" y="282811"/>
                  </a:lnTo>
                  <a:lnTo>
                    <a:pt x="157202" y="318999"/>
                  </a:lnTo>
                  <a:lnTo>
                    <a:pt x="134175" y="357194"/>
                  </a:lnTo>
                  <a:lnTo>
                    <a:pt x="114037" y="397238"/>
                  </a:lnTo>
                  <a:lnTo>
                    <a:pt x="96927" y="438976"/>
                  </a:lnTo>
                  <a:lnTo>
                    <a:pt x="82987" y="482251"/>
                  </a:lnTo>
                  <a:lnTo>
                    <a:pt x="72357" y="526909"/>
                  </a:lnTo>
                  <a:lnTo>
                    <a:pt x="65178" y="572792"/>
                  </a:lnTo>
                  <a:lnTo>
                    <a:pt x="61590" y="619746"/>
                  </a:lnTo>
                  <a:lnTo>
                    <a:pt x="61735" y="667613"/>
                  </a:lnTo>
                  <a:lnTo>
                    <a:pt x="65663" y="715327"/>
                  </a:lnTo>
                  <a:lnTo>
                    <a:pt x="73231" y="761826"/>
                  </a:lnTo>
                  <a:lnTo>
                    <a:pt x="84285" y="806966"/>
                  </a:lnTo>
                  <a:lnTo>
                    <a:pt x="98673" y="850604"/>
                  </a:lnTo>
                  <a:lnTo>
                    <a:pt x="116241" y="892596"/>
                  </a:lnTo>
                  <a:lnTo>
                    <a:pt x="136836" y="932797"/>
                  </a:lnTo>
                  <a:lnTo>
                    <a:pt x="160305" y="971065"/>
                  </a:lnTo>
                  <a:lnTo>
                    <a:pt x="186495" y="1007254"/>
                  </a:lnTo>
                  <a:lnTo>
                    <a:pt x="215253" y="1041221"/>
                  </a:lnTo>
                  <a:lnTo>
                    <a:pt x="246424" y="1072823"/>
                  </a:lnTo>
                  <a:lnTo>
                    <a:pt x="279857" y="1101914"/>
                  </a:lnTo>
                  <a:lnTo>
                    <a:pt x="315398" y="1128352"/>
                  </a:lnTo>
                  <a:lnTo>
                    <a:pt x="352894" y="1151992"/>
                  </a:lnTo>
                  <a:lnTo>
                    <a:pt x="392192" y="1172691"/>
                  </a:lnTo>
                  <a:lnTo>
                    <a:pt x="433138" y="1190304"/>
                  </a:lnTo>
                  <a:lnTo>
                    <a:pt x="475580" y="1204687"/>
                  </a:lnTo>
                  <a:lnTo>
                    <a:pt x="519364" y="1215697"/>
                  </a:lnTo>
                  <a:lnTo>
                    <a:pt x="564337" y="1223190"/>
                  </a:lnTo>
                  <a:lnTo>
                    <a:pt x="610346" y="1227022"/>
                  </a:lnTo>
                  <a:lnTo>
                    <a:pt x="657238" y="1227048"/>
                  </a:lnTo>
                  <a:lnTo>
                    <a:pt x="706228" y="1222893"/>
                  </a:lnTo>
                  <a:lnTo>
                    <a:pt x="754551" y="1214475"/>
                  </a:lnTo>
                  <a:lnTo>
                    <a:pt x="801970" y="1201867"/>
                  </a:lnTo>
                  <a:lnTo>
                    <a:pt x="848246" y="1185138"/>
                  </a:lnTo>
                  <a:lnTo>
                    <a:pt x="870979" y="1241907"/>
                  </a:lnTo>
                  <a:close/>
                </a:path>
              </a:pathLst>
            </a:custGeom>
            <a:ln w="12699">
              <a:solidFill>
                <a:srgbClr val="F100C2"/>
              </a:solidFill>
            </a:ln>
          </p:spPr>
          <p:txBody>
            <a:bodyPr wrap="square" lIns="0" tIns="0" rIns="0" bIns="0" rtlCol="0"/>
            <a:lstStyle/>
            <a:p>
              <a:endParaRPr sz="1639"/>
            </a:p>
          </p:txBody>
        </p:sp>
        <p:sp>
          <p:nvSpPr>
            <p:cNvPr id="43" name="object 43"/>
            <p:cNvSpPr/>
            <p:nvPr/>
          </p:nvSpPr>
          <p:spPr>
            <a:xfrm>
              <a:off x="2702813" y="3228593"/>
              <a:ext cx="0" cy="699135"/>
            </a:xfrm>
            <a:custGeom>
              <a:avLst/>
              <a:gdLst/>
              <a:ahLst/>
              <a:cxnLst/>
              <a:rect l="l" t="t" r="r" b="b"/>
              <a:pathLst>
                <a:path h="699135">
                  <a:moveTo>
                    <a:pt x="0" y="699007"/>
                  </a:moveTo>
                  <a:lnTo>
                    <a:pt x="0" y="0"/>
                  </a:lnTo>
                </a:path>
              </a:pathLst>
            </a:custGeom>
            <a:ln w="28956">
              <a:solidFill>
                <a:srgbClr val="FF5A00"/>
              </a:solidFill>
              <a:prstDash val="sysDash"/>
            </a:ln>
          </p:spPr>
          <p:txBody>
            <a:bodyPr wrap="square" lIns="0" tIns="0" rIns="0" bIns="0" rtlCol="0"/>
            <a:lstStyle/>
            <a:p>
              <a:endParaRPr sz="1639"/>
            </a:p>
          </p:txBody>
        </p:sp>
        <p:pic>
          <p:nvPicPr>
            <p:cNvPr id="44" name="object 44"/>
            <p:cNvPicPr/>
            <p:nvPr/>
          </p:nvPicPr>
          <p:blipFill>
            <a:blip r:embed="rId7" cstate="print"/>
            <a:stretch>
              <a:fillRect/>
            </a:stretch>
          </p:blipFill>
          <p:spPr>
            <a:xfrm>
              <a:off x="2601467" y="3015995"/>
              <a:ext cx="201168" cy="225551"/>
            </a:xfrm>
            <a:prstGeom prst="rect">
              <a:avLst/>
            </a:prstGeom>
          </p:spPr>
        </p:pic>
      </p:grpSp>
      <p:sp>
        <p:nvSpPr>
          <p:cNvPr id="45" name="object 45"/>
          <p:cNvSpPr txBox="1"/>
          <p:nvPr/>
        </p:nvSpPr>
        <p:spPr>
          <a:xfrm>
            <a:off x="8766527" y="1598762"/>
            <a:ext cx="2780300" cy="613125"/>
          </a:xfrm>
          <a:prstGeom prst="rect">
            <a:avLst/>
          </a:prstGeom>
        </p:spPr>
        <p:txBody>
          <a:bodyPr vert="horz" wrap="square" lIns="0" tIns="11565" rIns="0" bIns="0" rtlCol="0">
            <a:spAutoFit/>
          </a:bodyPr>
          <a:lstStyle/>
          <a:p>
            <a:pPr marL="11565" marR="4626" indent="578" algn="ctr">
              <a:spcBef>
                <a:spcPts val="91"/>
              </a:spcBef>
            </a:pPr>
            <a:r>
              <a:rPr lang="en-GB" sz="1275" b="1" spc="-5">
                <a:latin typeface="Arial"/>
                <a:cs typeface="Arial"/>
              </a:rPr>
              <a:t>Syndicate categorisation confirmed ahead of 2023 CPG</a:t>
            </a:r>
          </a:p>
          <a:p>
            <a:pPr marL="11565" marR="4626" indent="578" algn="ctr">
              <a:spcBef>
                <a:spcPts val="91"/>
              </a:spcBef>
            </a:pPr>
            <a:r>
              <a:rPr lang="en-GB" sz="1275" b="1" i="1" spc="-5">
                <a:solidFill>
                  <a:srgbClr val="00B0F0"/>
                </a:solidFill>
                <a:latin typeface="Arial"/>
                <a:cs typeface="Arial"/>
              </a:rPr>
              <a:t>(June)</a:t>
            </a:r>
            <a:endParaRPr lang="en-GB" sz="1275">
              <a:latin typeface="Arial"/>
              <a:cs typeface="Arial"/>
            </a:endParaRPr>
          </a:p>
        </p:txBody>
      </p:sp>
      <p:sp>
        <p:nvSpPr>
          <p:cNvPr id="47" name="object 47"/>
          <p:cNvSpPr txBox="1"/>
          <p:nvPr/>
        </p:nvSpPr>
        <p:spPr>
          <a:xfrm>
            <a:off x="734547" y="5358375"/>
            <a:ext cx="2645476" cy="404093"/>
          </a:xfrm>
          <a:prstGeom prst="rect">
            <a:avLst/>
          </a:prstGeom>
        </p:spPr>
        <p:txBody>
          <a:bodyPr vert="horz" wrap="square" lIns="0" tIns="11565" rIns="0" bIns="0" rtlCol="0">
            <a:spAutoFit/>
          </a:bodyPr>
          <a:lstStyle/>
          <a:p>
            <a:pPr algn="ctr">
              <a:spcBef>
                <a:spcPts val="91"/>
              </a:spcBef>
            </a:pPr>
            <a:r>
              <a:rPr lang="en-GB" sz="1275" b="1">
                <a:cs typeface="Arial"/>
              </a:rPr>
              <a:t>Technical briefings held </a:t>
            </a:r>
            <a:endParaRPr lang="en-GB" sz="1275">
              <a:cs typeface="Arial"/>
            </a:endParaRPr>
          </a:p>
          <a:p>
            <a:pPr algn="ctr">
              <a:lnSpc>
                <a:spcPct val="100000"/>
              </a:lnSpc>
            </a:pPr>
            <a:endParaRPr lang="en-GB" sz="1275" b="1" i="1">
              <a:solidFill>
                <a:srgbClr val="00B0F0"/>
              </a:solidFill>
              <a:cs typeface="Arial"/>
            </a:endParaRPr>
          </a:p>
        </p:txBody>
      </p:sp>
      <p:sp>
        <p:nvSpPr>
          <p:cNvPr id="52" name="object 52"/>
          <p:cNvSpPr txBox="1"/>
          <p:nvPr/>
        </p:nvSpPr>
        <p:spPr>
          <a:xfrm>
            <a:off x="5061438" y="1238278"/>
            <a:ext cx="2215839" cy="600301"/>
          </a:xfrm>
          <a:prstGeom prst="rect">
            <a:avLst/>
          </a:prstGeom>
        </p:spPr>
        <p:txBody>
          <a:bodyPr vert="horz" wrap="square" lIns="0" tIns="11565" rIns="0" bIns="0" rtlCol="0">
            <a:spAutoFit/>
          </a:bodyPr>
          <a:lstStyle/>
          <a:p>
            <a:pPr marL="34694" marR="27755" indent="578" algn="ctr">
              <a:spcBef>
                <a:spcPts val="91"/>
              </a:spcBef>
            </a:pPr>
            <a:r>
              <a:rPr lang="en-GB" sz="1275" b="1" spc="-5">
                <a:latin typeface="Arial"/>
                <a:cs typeface="Arial"/>
              </a:rPr>
              <a:t>Syndicates complete and submit self assessments</a:t>
            </a:r>
            <a:endParaRPr lang="en-GB" sz="1275" i="1">
              <a:latin typeface="Arial"/>
              <a:cs typeface="Arial"/>
            </a:endParaRPr>
          </a:p>
          <a:p>
            <a:pPr marL="1156" algn="ctr"/>
            <a:r>
              <a:rPr lang="en-GB" sz="1275" b="1" i="1" spc="-5">
                <a:solidFill>
                  <a:srgbClr val="2CB9D7"/>
                </a:solidFill>
                <a:latin typeface="Arial"/>
                <a:cs typeface="Arial"/>
              </a:rPr>
              <a:t>(29 April</a:t>
            </a:r>
            <a:r>
              <a:rPr lang="en-GB" sz="1275" b="1" i="1">
                <a:solidFill>
                  <a:srgbClr val="2CB9D7"/>
                </a:solidFill>
                <a:latin typeface="Arial"/>
                <a:cs typeface="Arial"/>
              </a:rPr>
              <a:t>)</a:t>
            </a:r>
            <a:endParaRPr lang="en-GB" sz="1275">
              <a:latin typeface="Arial"/>
              <a:cs typeface="Arial"/>
            </a:endParaRPr>
          </a:p>
        </p:txBody>
      </p:sp>
      <p:grpSp>
        <p:nvGrpSpPr>
          <p:cNvPr id="54" name="object 54"/>
          <p:cNvGrpSpPr/>
          <p:nvPr/>
        </p:nvGrpSpPr>
        <p:grpSpPr>
          <a:xfrm>
            <a:off x="5465948" y="1879068"/>
            <a:ext cx="4356964" cy="3760912"/>
            <a:chOff x="5994660" y="2063495"/>
            <a:chExt cx="4784592" cy="4130038"/>
          </a:xfrm>
        </p:grpSpPr>
        <p:sp>
          <p:nvSpPr>
            <p:cNvPr id="57" name="object 57"/>
            <p:cNvSpPr/>
            <p:nvPr/>
          </p:nvSpPr>
          <p:spPr>
            <a:xfrm>
              <a:off x="6715506" y="2276093"/>
              <a:ext cx="2540" cy="1141730"/>
            </a:xfrm>
            <a:custGeom>
              <a:avLst/>
              <a:gdLst/>
              <a:ahLst/>
              <a:cxnLst/>
              <a:rect l="l" t="t" r="r" b="b"/>
              <a:pathLst>
                <a:path w="2540" h="1141729">
                  <a:moveTo>
                    <a:pt x="0" y="1141729"/>
                  </a:moveTo>
                  <a:lnTo>
                    <a:pt x="2286" y="0"/>
                  </a:lnTo>
                </a:path>
              </a:pathLst>
            </a:custGeom>
            <a:ln w="28956">
              <a:solidFill>
                <a:srgbClr val="78DFC2"/>
              </a:solidFill>
              <a:prstDash val="sysDash"/>
            </a:ln>
          </p:spPr>
          <p:txBody>
            <a:bodyPr wrap="square" lIns="0" tIns="0" rIns="0" bIns="0" rtlCol="0"/>
            <a:lstStyle/>
            <a:p>
              <a:endParaRPr sz="1639"/>
            </a:p>
          </p:txBody>
        </p:sp>
        <p:pic>
          <p:nvPicPr>
            <p:cNvPr id="58" name="object 58"/>
            <p:cNvPicPr/>
            <p:nvPr/>
          </p:nvPicPr>
          <p:blipFill>
            <a:blip r:embed="rId8" cstate="print"/>
            <a:stretch>
              <a:fillRect/>
            </a:stretch>
          </p:blipFill>
          <p:spPr>
            <a:xfrm>
              <a:off x="6615683" y="2063495"/>
              <a:ext cx="201168" cy="225551"/>
            </a:xfrm>
            <a:prstGeom prst="rect">
              <a:avLst/>
            </a:prstGeom>
          </p:spPr>
        </p:pic>
        <p:pic>
          <p:nvPicPr>
            <p:cNvPr id="60" name="object 60"/>
            <p:cNvPicPr/>
            <p:nvPr/>
          </p:nvPicPr>
          <p:blipFill>
            <a:blip r:embed="rId5" cstate="print"/>
            <a:stretch>
              <a:fillRect/>
            </a:stretch>
          </p:blipFill>
          <p:spPr>
            <a:xfrm>
              <a:off x="5994660" y="5955791"/>
              <a:ext cx="213360" cy="237742"/>
            </a:xfrm>
            <a:prstGeom prst="rect">
              <a:avLst/>
            </a:prstGeom>
          </p:spPr>
        </p:pic>
        <p:sp>
          <p:nvSpPr>
            <p:cNvPr id="61" name="object 61"/>
            <p:cNvSpPr/>
            <p:nvPr/>
          </p:nvSpPr>
          <p:spPr>
            <a:xfrm rot="188438" flipH="1">
              <a:off x="10627700" y="4431029"/>
              <a:ext cx="50206" cy="962528"/>
            </a:xfrm>
            <a:custGeom>
              <a:avLst/>
              <a:gdLst/>
              <a:ahLst/>
              <a:cxnLst/>
              <a:rect l="l" t="t" r="r" b="b"/>
              <a:pathLst>
                <a:path w="10159" h="663575">
                  <a:moveTo>
                    <a:pt x="9651" y="0"/>
                  </a:moveTo>
                  <a:lnTo>
                    <a:pt x="0" y="663447"/>
                  </a:lnTo>
                </a:path>
              </a:pathLst>
            </a:custGeom>
            <a:ln w="28956">
              <a:solidFill>
                <a:srgbClr val="F100C2"/>
              </a:solidFill>
              <a:prstDash val="sysDash"/>
            </a:ln>
          </p:spPr>
          <p:txBody>
            <a:bodyPr wrap="square" lIns="0" tIns="0" rIns="0" bIns="0" rtlCol="0"/>
            <a:lstStyle/>
            <a:p>
              <a:endParaRPr sz="1639"/>
            </a:p>
          </p:txBody>
        </p:sp>
        <p:pic>
          <p:nvPicPr>
            <p:cNvPr id="62" name="object 62"/>
            <p:cNvPicPr/>
            <p:nvPr/>
          </p:nvPicPr>
          <p:blipFill>
            <a:blip r:embed="rId9" cstate="print"/>
            <a:stretch>
              <a:fillRect/>
            </a:stretch>
          </p:blipFill>
          <p:spPr>
            <a:xfrm>
              <a:off x="10578084" y="5411892"/>
              <a:ext cx="201168" cy="225552"/>
            </a:xfrm>
            <a:prstGeom prst="rect">
              <a:avLst/>
            </a:prstGeom>
          </p:spPr>
        </p:pic>
      </p:grpSp>
      <p:sp>
        <p:nvSpPr>
          <p:cNvPr id="63" name="object 63"/>
          <p:cNvSpPr txBox="1"/>
          <p:nvPr/>
        </p:nvSpPr>
        <p:spPr>
          <a:xfrm>
            <a:off x="5726593" y="4786741"/>
            <a:ext cx="1469324" cy="1005540"/>
          </a:xfrm>
          <a:prstGeom prst="rect">
            <a:avLst/>
          </a:prstGeom>
        </p:spPr>
        <p:txBody>
          <a:bodyPr vert="horz" wrap="square" lIns="0" tIns="11565" rIns="0" bIns="0" rtlCol="0">
            <a:spAutoFit/>
          </a:bodyPr>
          <a:lstStyle/>
          <a:p>
            <a:pPr algn="ctr">
              <a:spcBef>
                <a:spcPts val="91"/>
              </a:spcBef>
            </a:pPr>
            <a:r>
              <a:rPr lang="en-US" sz="1275" b="1" spc="-5">
                <a:cs typeface="Arial"/>
              </a:rPr>
              <a:t>Ongoing support and engagement via Account Managers </a:t>
            </a:r>
          </a:p>
          <a:p>
            <a:pPr algn="ctr">
              <a:spcBef>
                <a:spcPts val="91"/>
              </a:spcBef>
            </a:pPr>
            <a:endParaRPr lang="en-GB" sz="1275" i="1">
              <a:solidFill>
                <a:srgbClr val="00B0F0"/>
              </a:solidFill>
              <a:latin typeface="Arial"/>
              <a:cs typeface="Arial"/>
            </a:endParaRPr>
          </a:p>
        </p:txBody>
      </p:sp>
      <p:sp>
        <p:nvSpPr>
          <p:cNvPr id="64" name="object 64"/>
          <p:cNvSpPr txBox="1"/>
          <p:nvPr/>
        </p:nvSpPr>
        <p:spPr>
          <a:xfrm>
            <a:off x="4543155" y="5664937"/>
            <a:ext cx="2019814" cy="600301"/>
          </a:xfrm>
          <a:prstGeom prst="rect">
            <a:avLst/>
          </a:prstGeom>
        </p:spPr>
        <p:txBody>
          <a:bodyPr vert="horz" wrap="square" lIns="0" tIns="11565" rIns="0" bIns="0" rtlCol="0">
            <a:spAutoFit/>
          </a:bodyPr>
          <a:lstStyle/>
          <a:p>
            <a:pPr marL="34694" marR="27755" indent="578" algn="ctr">
              <a:spcBef>
                <a:spcPts val="91"/>
              </a:spcBef>
            </a:pPr>
            <a:r>
              <a:rPr lang="en-GB" sz="1275" b="1" spc="-5">
                <a:cs typeface="Arial"/>
              </a:rPr>
              <a:t>Lloyd’s complete assessments of syndicates</a:t>
            </a:r>
          </a:p>
        </p:txBody>
      </p:sp>
      <p:sp>
        <p:nvSpPr>
          <p:cNvPr id="65" name="object 65"/>
          <p:cNvSpPr txBox="1"/>
          <p:nvPr/>
        </p:nvSpPr>
        <p:spPr>
          <a:xfrm>
            <a:off x="8745524" y="5162604"/>
            <a:ext cx="1914457" cy="600301"/>
          </a:xfrm>
          <a:prstGeom prst="rect">
            <a:avLst/>
          </a:prstGeom>
        </p:spPr>
        <p:txBody>
          <a:bodyPr vert="horz" wrap="square" lIns="0" tIns="11565" rIns="0" bIns="0" rtlCol="0">
            <a:spAutoFit/>
          </a:bodyPr>
          <a:lstStyle/>
          <a:p>
            <a:pPr marL="11565" marR="4626" algn="ctr">
              <a:spcBef>
                <a:spcPts val="91"/>
              </a:spcBef>
            </a:pPr>
            <a:r>
              <a:rPr lang="en-US" sz="1275" b="1">
                <a:cs typeface="Arial"/>
              </a:rPr>
              <a:t>Follow-up discussions with syndicates re differences in view</a:t>
            </a:r>
          </a:p>
        </p:txBody>
      </p:sp>
      <p:sp>
        <p:nvSpPr>
          <p:cNvPr id="66" name="object 15">
            <a:extLst>
              <a:ext uri="{FF2B5EF4-FFF2-40B4-BE49-F238E27FC236}">
                <a16:creationId xmlns:a16="http://schemas.microsoft.com/office/drawing/2014/main" id="{E2F1722A-54C7-47BC-9752-F08BE260EA78}"/>
              </a:ext>
            </a:extLst>
          </p:cNvPr>
          <p:cNvSpPr txBox="1"/>
          <p:nvPr/>
        </p:nvSpPr>
        <p:spPr>
          <a:xfrm>
            <a:off x="5644668" y="3402324"/>
            <a:ext cx="902674" cy="572671"/>
          </a:xfrm>
          <a:prstGeom prst="rect">
            <a:avLst/>
          </a:prstGeom>
        </p:spPr>
        <p:txBody>
          <a:bodyPr vert="horz" wrap="square" lIns="0" tIns="12143" rIns="0" bIns="0" rtlCol="0">
            <a:spAutoFit/>
          </a:bodyPr>
          <a:lstStyle/>
          <a:p>
            <a:pPr marL="11565" algn="ctr">
              <a:spcBef>
                <a:spcPts val="96"/>
              </a:spcBef>
            </a:pPr>
            <a:r>
              <a:rPr lang="en-GB" sz="1821" b="1" spc="14">
                <a:latin typeface="Century Gothic"/>
                <a:cs typeface="Century Gothic"/>
              </a:rPr>
              <a:t>Jan - April</a:t>
            </a:r>
            <a:endParaRPr sz="1821">
              <a:latin typeface="Century Gothic"/>
              <a:cs typeface="Century Gothic"/>
            </a:endParaRPr>
          </a:p>
        </p:txBody>
      </p:sp>
      <p:sp>
        <p:nvSpPr>
          <p:cNvPr id="67" name="object 15">
            <a:extLst>
              <a:ext uri="{FF2B5EF4-FFF2-40B4-BE49-F238E27FC236}">
                <a16:creationId xmlns:a16="http://schemas.microsoft.com/office/drawing/2014/main" id="{C561CA67-6BCB-410E-89F7-12ADCFFA52A9}"/>
              </a:ext>
            </a:extLst>
          </p:cNvPr>
          <p:cNvSpPr txBox="1"/>
          <p:nvPr/>
        </p:nvSpPr>
        <p:spPr>
          <a:xfrm>
            <a:off x="9837519" y="3380683"/>
            <a:ext cx="703956" cy="572671"/>
          </a:xfrm>
          <a:prstGeom prst="rect">
            <a:avLst/>
          </a:prstGeom>
        </p:spPr>
        <p:txBody>
          <a:bodyPr vert="horz" wrap="square" lIns="0" tIns="12143" rIns="0" bIns="0" rtlCol="0">
            <a:spAutoFit/>
          </a:bodyPr>
          <a:lstStyle/>
          <a:p>
            <a:pPr marL="11565" algn="ctr">
              <a:spcBef>
                <a:spcPts val="96"/>
              </a:spcBef>
            </a:pPr>
            <a:r>
              <a:rPr lang="en-GB" sz="1821" b="1" spc="14">
                <a:latin typeface="Century Gothic"/>
                <a:cs typeface="Century Gothic"/>
              </a:rPr>
              <a:t>May – June</a:t>
            </a:r>
            <a:endParaRPr sz="1821">
              <a:latin typeface="Century Gothic"/>
              <a:cs typeface="Century Gothic"/>
            </a:endParaRPr>
          </a:p>
        </p:txBody>
      </p:sp>
      <p:sp>
        <p:nvSpPr>
          <p:cNvPr id="68" name="object 25">
            <a:extLst>
              <a:ext uri="{FF2B5EF4-FFF2-40B4-BE49-F238E27FC236}">
                <a16:creationId xmlns:a16="http://schemas.microsoft.com/office/drawing/2014/main" id="{4CC0D35A-E5D7-4F96-8842-524795CAC2AD}"/>
              </a:ext>
            </a:extLst>
          </p:cNvPr>
          <p:cNvSpPr/>
          <p:nvPr/>
        </p:nvSpPr>
        <p:spPr>
          <a:xfrm flipH="1">
            <a:off x="5540775" y="3978102"/>
            <a:ext cx="114289" cy="1445384"/>
          </a:xfrm>
          <a:custGeom>
            <a:avLst/>
            <a:gdLst/>
            <a:ahLst/>
            <a:cxnLst/>
            <a:rect l="l" t="t" r="r" b="b"/>
            <a:pathLst>
              <a:path h="381000">
                <a:moveTo>
                  <a:pt x="0" y="0"/>
                </a:moveTo>
                <a:lnTo>
                  <a:pt x="0" y="380492"/>
                </a:lnTo>
              </a:path>
            </a:pathLst>
          </a:custGeom>
          <a:ln w="28956">
            <a:solidFill>
              <a:srgbClr val="78DFC2"/>
            </a:solidFill>
            <a:prstDash val="sysDash"/>
          </a:ln>
        </p:spPr>
        <p:txBody>
          <a:bodyPr wrap="square" lIns="0" tIns="0" rIns="0" bIns="0" rtlCol="0"/>
          <a:lstStyle/>
          <a:p>
            <a:endParaRPr sz="1639"/>
          </a:p>
        </p:txBody>
      </p:sp>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FDF28674-26C0-47FF-A76F-0F2C317E95EC}"/>
              </a:ext>
            </a:extLst>
          </p:cNvPr>
          <p:cNvSpPr>
            <a:spLocks noGrp="1"/>
          </p:cNvSpPr>
          <p:nvPr>
            <p:ph type="title"/>
          </p:nvPr>
        </p:nvSpPr>
        <p:spPr>
          <a:xfrm>
            <a:off x="539999" y="540000"/>
            <a:ext cx="11160000" cy="533205"/>
          </a:xfrm>
        </p:spPr>
        <p:txBody>
          <a:bodyPr/>
          <a:lstStyle/>
          <a:p>
            <a:r>
              <a:rPr lang="en-GB" sz="2800"/>
              <a:t>What should you be doing? </a:t>
            </a:r>
          </a:p>
        </p:txBody>
      </p:sp>
      <p:sp>
        <p:nvSpPr>
          <p:cNvPr id="8" name="Text Placeholder 7">
            <a:extLst>
              <a:ext uri="{FF2B5EF4-FFF2-40B4-BE49-F238E27FC236}">
                <a16:creationId xmlns:a16="http://schemas.microsoft.com/office/drawing/2014/main" id="{48719F51-9177-4C7F-AF36-042627B61315}"/>
              </a:ext>
            </a:extLst>
          </p:cNvPr>
          <p:cNvSpPr>
            <a:spLocks noGrp="1"/>
          </p:cNvSpPr>
          <p:nvPr>
            <p:ph type="body" sz="quarter" idx="17"/>
          </p:nvPr>
        </p:nvSpPr>
        <p:spPr/>
        <p:txBody>
          <a:bodyPr/>
          <a:lstStyle/>
          <a:p>
            <a:endParaRPr lang="en-GB"/>
          </a:p>
        </p:txBody>
      </p:sp>
      <p:sp>
        <p:nvSpPr>
          <p:cNvPr id="4" name="Content Placeholder 3">
            <a:extLst>
              <a:ext uri="{FF2B5EF4-FFF2-40B4-BE49-F238E27FC236}">
                <a16:creationId xmlns:a16="http://schemas.microsoft.com/office/drawing/2014/main" id="{B5473B78-95F2-4C48-B301-98F1E431A58F}"/>
              </a:ext>
            </a:extLst>
          </p:cNvPr>
          <p:cNvSpPr>
            <a:spLocks noGrp="1"/>
          </p:cNvSpPr>
          <p:nvPr>
            <p:ph idx="1"/>
          </p:nvPr>
        </p:nvSpPr>
        <p:spPr/>
        <p:txBody>
          <a:bodyPr vert="horz" lIns="0" tIns="0" rIns="0" bIns="0" rtlCol="0" anchor="t">
            <a:noAutofit/>
          </a:bodyPr>
          <a:lstStyle/>
          <a:p>
            <a:pPr marL="342900" indent="-342900">
              <a:buFont typeface="Arial" panose="020B0604020202020204" pitchFamily="34" charset="0"/>
              <a:buChar char="•"/>
            </a:pPr>
            <a:r>
              <a:rPr lang="en-GB"/>
              <a:t>Familiarise yourself with the Principles and guidance </a:t>
            </a:r>
          </a:p>
          <a:p>
            <a:pPr marL="342900" indent="-342900">
              <a:buFont typeface="Arial" panose="020B0604020202020204" pitchFamily="34" charset="0"/>
              <a:buChar char="•"/>
            </a:pPr>
            <a:r>
              <a:rPr lang="en-GB"/>
              <a:t>Consider any upskilling required to successfully adopt the new Principles based regime </a:t>
            </a:r>
            <a:endParaRPr lang="en-GB">
              <a:cs typeface="Arial"/>
            </a:endParaRPr>
          </a:p>
          <a:p>
            <a:pPr marL="342900" indent="-342900">
              <a:buFont typeface="Arial" panose="020B0604020202020204" pitchFamily="34" charset="0"/>
              <a:buChar char="•"/>
            </a:pPr>
            <a:r>
              <a:rPr lang="en-GB"/>
              <a:t>Review expected maturity as communicated in Oversight Letters</a:t>
            </a:r>
            <a:endParaRPr lang="en-GB">
              <a:cs typeface="Arial"/>
            </a:endParaRPr>
          </a:p>
          <a:p>
            <a:pPr marL="630555" lvl="2" indent="-342900">
              <a:buFont typeface="Arial" panose="020B0604020202020204" pitchFamily="34" charset="0"/>
              <a:buChar char="•"/>
            </a:pPr>
            <a:r>
              <a:rPr lang="en-GB"/>
              <a:t>Speak to your Account Manager if you have any questions </a:t>
            </a:r>
            <a:endParaRPr lang="en-GB">
              <a:cs typeface="Arial"/>
            </a:endParaRPr>
          </a:p>
          <a:p>
            <a:pPr marL="342900" indent="-342900">
              <a:buFont typeface="Arial" panose="020B0604020202020204" pitchFamily="34" charset="0"/>
              <a:buChar char="•"/>
            </a:pPr>
            <a:r>
              <a:rPr lang="en-GB"/>
              <a:t>Conduct the self-assessment – be open, transparent and thorough </a:t>
            </a:r>
            <a:endParaRPr lang="en-GB">
              <a:cs typeface="Arial"/>
            </a:endParaRPr>
          </a:p>
          <a:p>
            <a:pPr marL="630555" lvl="2" indent="-342900">
              <a:buFont typeface="Arial" panose="020B0604020202020204" pitchFamily="34" charset="0"/>
              <a:buChar char="•"/>
            </a:pPr>
            <a:r>
              <a:rPr lang="en-GB"/>
              <a:t>Guidance and templates are now on SecureShare </a:t>
            </a:r>
            <a:endParaRPr lang="en-GB">
              <a:cs typeface="Arial"/>
            </a:endParaRPr>
          </a:p>
          <a:p>
            <a:pPr marL="630555" lvl="2" indent="-342900">
              <a:buFont typeface="Arial" panose="020B0604020202020204" pitchFamily="34" charset="0"/>
              <a:buChar char="•"/>
            </a:pPr>
            <a:r>
              <a:rPr lang="en-GB"/>
              <a:t>Oversight Framework team available to answer any questions</a:t>
            </a:r>
            <a:endParaRPr lang="en-GB">
              <a:cs typeface="Arial"/>
            </a:endParaRPr>
          </a:p>
          <a:p>
            <a:pPr marL="342900" lvl="1" indent="-342900">
              <a:spcBef>
                <a:spcPts val="1800"/>
              </a:spcBef>
              <a:buFont typeface="Arial" panose="020B0604020202020204" pitchFamily="34" charset="0"/>
              <a:buChar char="•"/>
            </a:pPr>
            <a:r>
              <a:rPr lang="en-GB" b="1">
                <a:solidFill>
                  <a:schemeClr val="accent1"/>
                </a:solidFill>
              </a:rPr>
              <a:t>Consider what actions can be taken to close any gaps before mid-year</a:t>
            </a:r>
            <a:endParaRPr lang="en-GB" b="1">
              <a:solidFill>
                <a:schemeClr val="accent1"/>
              </a:solidFill>
              <a:cs typeface="Arial"/>
            </a:endParaRPr>
          </a:p>
          <a:p>
            <a:pPr marL="342900" lvl="1" indent="-342900">
              <a:spcBef>
                <a:spcPts val="1800"/>
              </a:spcBef>
              <a:buFont typeface="Arial" panose="020B0604020202020204" pitchFamily="34" charset="0"/>
              <a:buChar char="•"/>
            </a:pPr>
            <a:r>
              <a:rPr lang="en-GB" b="1">
                <a:solidFill>
                  <a:schemeClr val="accent1"/>
                </a:solidFill>
              </a:rPr>
              <a:t>Questions on the new framework should be directed to your Account Manager or </a:t>
            </a:r>
            <a:r>
              <a:rPr lang="en-GB" b="1" u="sng">
                <a:solidFill>
                  <a:schemeClr val="accent1"/>
                </a:solidFill>
                <a:hlinkClick r:id="rId3">
                  <a:extLst>
                    <a:ext uri="{A12FA001-AC4F-418D-AE19-62706E023703}">
                      <ahyp:hlinkClr xmlns:ahyp="http://schemas.microsoft.com/office/drawing/2018/hyperlinkcolor" val="tx"/>
                    </a:ext>
                  </a:extLst>
                </a:hlinkClick>
              </a:rPr>
              <a:t>oversight.framework@lloyds.com</a:t>
            </a:r>
            <a:r>
              <a:rPr lang="en-GB" b="1">
                <a:solidFill>
                  <a:schemeClr val="accent1"/>
                </a:solidFill>
              </a:rPr>
              <a:t> in the first instance </a:t>
            </a:r>
            <a:r>
              <a:rPr lang="en-US" b="1">
                <a:solidFill>
                  <a:schemeClr val="accent1"/>
                </a:solidFill>
              </a:rPr>
              <a:t>​</a:t>
            </a:r>
            <a:endParaRPr lang="en-US" b="1">
              <a:solidFill>
                <a:schemeClr val="accent1"/>
              </a:solidFill>
              <a:cs typeface="Arial"/>
            </a:endParaRPr>
          </a:p>
          <a:p>
            <a:pPr fontAlgn="base"/>
            <a:r>
              <a:rPr lang="en-GB" b="0"/>
              <a:t>​</a:t>
            </a:r>
          </a:p>
          <a:p>
            <a:pPr fontAlgn="base"/>
            <a:r>
              <a:rPr lang="en-GB" b="0"/>
              <a:t>​</a:t>
            </a:r>
          </a:p>
          <a:p>
            <a:pPr marL="342900" lvl="1" indent="-342900">
              <a:buFont typeface="Arial" panose="020B0604020202020204" pitchFamily="34" charset="0"/>
              <a:buChar char="•"/>
            </a:pPr>
            <a:endParaRPr lang="en-GB"/>
          </a:p>
          <a:p>
            <a:endParaRPr lang="en-GB"/>
          </a:p>
        </p:txBody>
      </p:sp>
      <p:sp>
        <p:nvSpPr>
          <p:cNvPr id="2" name="TextBox 1">
            <a:extLst>
              <a:ext uri="{FF2B5EF4-FFF2-40B4-BE49-F238E27FC236}">
                <a16:creationId xmlns:a16="http://schemas.microsoft.com/office/drawing/2014/main" id="{AC2BA992-D5A5-4553-B142-2022860C967D}"/>
              </a:ext>
            </a:extLst>
          </p:cNvPr>
          <p:cNvSpPr txBox="1"/>
          <p:nvPr/>
        </p:nvSpPr>
        <p:spPr>
          <a:xfrm>
            <a:off x="3082834" y="6149137"/>
            <a:ext cx="5434149" cy="400110"/>
          </a:xfrm>
          <a:prstGeom prst="rect">
            <a:avLst/>
          </a:prstGeom>
          <a:noFill/>
        </p:spPr>
        <p:txBody>
          <a:bodyPr wrap="square" rtlCol="0">
            <a:spAutoFit/>
          </a:bodyPr>
          <a:lstStyle/>
          <a:p>
            <a:pPr algn="l"/>
            <a:r>
              <a:rPr lang="en-GB" sz="2000" b="1">
                <a:solidFill>
                  <a:schemeClr val="accent1"/>
                </a:solidFill>
              </a:rPr>
              <a:t>Do use the support available from Lloyd’s! </a:t>
            </a:r>
          </a:p>
        </p:txBody>
      </p:sp>
    </p:spTree>
    <p:extLst>
      <p:ext uri="{BB962C8B-B14F-4D97-AF65-F5344CB8AC3E}">
        <p14:creationId xmlns:p14="http://schemas.microsoft.com/office/powerpoint/2010/main" val="31264635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a:extLst>
              <a:ext uri="{FF2B5EF4-FFF2-40B4-BE49-F238E27FC236}">
                <a16:creationId xmlns:a16="http://schemas.microsoft.com/office/drawing/2014/main" id="{B7A41EC9-AF75-454B-B3AF-DE576E384044}"/>
              </a:ext>
            </a:extLst>
          </p:cNvPr>
          <p:cNvSpPr>
            <a:spLocks noGrp="1"/>
          </p:cNvSpPr>
          <p:nvPr>
            <p:ph type="body" sz="quarter" idx="10"/>
          </p:nvPr>
        </p:nvSpPr>
        <p:spPr>
          <a:xfrm>
            <a:off x="533401" y="1164034"/>
            <a:ext cx="5848350" cy="1454041"/>
          </a:xfrm>
        </p:spPr>
        <p:txBody>
          <a:bodyPr/>
          <a:lstStyle/>
          <a:p>
            <a:r>
              <a:rPr lang="en-GB"/>
              <a:t>Q&amp;A</a:t>
            </a:r>
          </a:p>
          <a:p>
            <a:endParaRPr lang="en-GB"/>
          </a:p>
        </p:txBody>
      </p:sp>
      <p:sp>
        <p:nvSpPr>
          <p:cNvPr id="5" name="Text Placeholder 4">
            <a:extLst>
              <a:ext uri="{FF2B5EF4-FFF2-40B4-BE49-F238E27FC236}">
                <a16:creationId xmlns:a16="http://schemas.microsoft.com/office/drawing/2014/main" id="{908A8602-F6E0-4A28-BB18-6ACBEA8E2D73}"/>
              </a:ext>
            </a:extLst>
          </p:cNvPr>
          <p:cNvSpPr>
            <a:spLocks noGrp="1"/>
          </p:cNvSpPr>
          <p:nvPr>
            <p:ph type="body" sz="quarter" idx="12"/>
          </p:nvPr>
        </p:nvSpPr>
        <p:spPr/>
        <p:txBody>
          <a:bodyPr/>
          <a:lstStyle/>
          <a:p>
            <a:endParaRPr lang="en-GB"/>
          </a:p>
        </p:txBody>
      </p:sp>
    </p:spTree>
    <p:extLst>
      <p:ext uri="{BB962C8B-B14F-4D97-AF65-F5344CB8AC3E}">
        <p14:creationId xmlns:p14="http://schemas.microsoft.com/office/powerpoint/2010/main" val="12778156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Three interlinking elements that work together to support more differentiated and impactful oversight</a:t>
            </a:r>
          </a:p>
        </p:txBody>
      </p:sp>
      <p:sp>
        <p:nvSpPr>
          <p:cNvPr id="31" name="Freeform: Shape 30">
            <a:extLst>
              <a:ext uri="{FF2B5EF4-FFF2-40B4-BE49-F238E27FC236}">
                <a16:creationId xmlns:a16="http://schemas.microsoft.com/office/drawing/2014/main" id="{D3B44ED0-522C-48BD-9CC0-4AEBA773DEE2}"/>
              </a:ext>
            </a:extLst>
          </p:cNvPr>
          <p:cNvSpPr/>
          <p:nvPr/>
        </p:nvSpPr>
        <p:spPr>
          <a:xfrm>
            <a:off x="6165385"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5218153"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7775775"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8255807"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4199143" y="228822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4830942" y="196810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8922141"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10572289"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7104916"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9177535"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7376197"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5016341"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4808277"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21" name="Rectangle 20">
            <a:extLst>
              <a:ext uri="{FF2B5EF4-FFF2-40B4-BE49-F238E27FC236}">
                <a16:creationId xmlns:a16="http://schemas.microsoft.com/office/drawing/2014/main" id="{09DF7DFF-3A3D-493A-92FC-A9FAF3A9ED63}"/>
              </a:ext>
            </a:extLst>
          </p:cNvPr>
          <p:cNvSpPr/>
          <p:nvPr/>
        </p:nvSpPr>
        <p:spPr>
          <a:xfrm>
            <a:off x="423777" y="1587676"/>
            <a:ext cx="1263377" cy="769441"/>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l"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Principles defined across all oversight areas </a:t>
            </a:r>
          </a:p>
        </p:txBody>
      </p:sp>
      <p:grpSp>
        <p:nvGrpSpPr>
          <p:cNvPr id="22" name="Group 21">
            <a:extLst>
              <a:ext uri="{FF2B5EF4-FFF2-40B4-BE49-F238E27FC236}">
                <a16:creationId xmlns:a16="http://schemas.microsoft.com/office/drawing/2014/main" id="{3618CFC6-3D6D-4801-9B46-AF01B66E59DC}"/>
              </a:ext>
            </a:extLst>
          </p:cNvPr>
          <p:cNvGrpSpPr/>
          <p:nvPr/>
        </p:nvGrpSpPr>
        <p:grpSpPr>
          <a:xfrm>
            <a:off x="1666201" y="1634248"/>
            <a:ext cx="2309965" cy="4503690"/>
            <a:chOff x="3842238" y="1607243"/>
            <a:chExt cx="1989144" cy="4444126"/>
          </a:xfrm>
        </p:grpSpPr>
        <p:sp>
          <p:nvSpPr>
            <p:cNvPr id="23" name="Rectangle 22">
              <a:extLst>
                <a:ext uri="{FF2B5EF4-FFF2-40B4-BE49-F238E27FC236}">
                  <a16:creationId xmlns:a16="http://schemas.microsoft.com/office/drawing/2014/main" id="{08EE2572-E01E-4B3D-A467-B3B04F9C4B3C}"/>
                </a:ext>
              </a:extLst>
            </p:cNvPr>
            <p:cNvSpPr/>
            <p:nvPr/>
          </p:nvSpPr>
          <p:spPr>
            <a:xfrm>
              <a:off x="3842238" y="1607243"/>
              <a:ext cx="287458" cy="19818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PERFORMANCE </a:t>
              </a:r>
            </a:p>
            <a:p>
              <a:pPr algn="ctr" defTabSz="356085">
                <a:defRPr/>
              </a:pPr>
              <a:endParaRPr lang="en-GB" sz="800" b="1">
                <a:solidFill>
                  <a:prstClr val="white"/>
                </a:solidFill>
              </a:endParaRPr>
            </a:p>
          </p:txBody>
        </p:sp>
        <p:sp>
          <p:nvSpPr>
            <p:cNvPr id="24" name="Rectangle 23">
              <a:hlinkClick r:id="rId2" action="ppaction://hlinksldjump"/>
              <a:extLst>
                <a:ext uri="{FF2B5EF4-FFF2-40B4-BE49-F238E27FC236}">
                  <a16:creationId xmlns:a16="http://schemas.microsoft.com/office/drawing/2014/main" id="{CB12A4F3-C065-46E7-A1CD-9757024A26AA}"/>
                </a:ext>
              </a:extLst>
            </p:cNvPr>
            <p:cNvSpPr/>
            <p:nvPr/>
          </p:nvSpPr>
          <p:spPr>
            <a:xfrm>
              <a:off x="4156577" y="1943480"/>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2. Catastrophe Exposure</a:t>
              </a:r>
            </a:p>
          </p:txBody>
        </p:sp>
        <p:sp>
          <p:nvSpPr>
            <p:cNvPr id="25" name="Rectangle 24">
              <a:hlinkClick r:id="rId3" action="ppaction://hlinksldjump"/>
              <a:extLst>
                <a:ext uri="{FF2B5EF4-FFF2-40B4-BE49-F238E27FC236}">
                  <a16:creationId xmlns:a16="http://schemas.microsoft.com/office/drawing/2014/main" id="{7F504908-6CD7-4125-AAF4-F4281CD3D947}"/>
                </a:ext>
              </a:extLst>
            </p:cNvPr>
            <p:cNvSpPr/>
            <p:nvPr/>
          </p:nvSpPr>
          <p:spPr>
            <a:xfrm>
              <a:off x="4160974" y="2277338"/>
              <a:ext cx="1666250" cy="301569"/>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3. Outwards Reinsurance </a:t>
              </a:r>
            </a:p>
          </p:txBody>
        </p:sp>
        <p:sp>
          <p:nvSpPr>
            <p:cNvPr id="26" name="Rectangle 25">
              <a:hlinkClick r:id="rId4" action="ppaction://hlinksldjump"/>
              <a:extLst>
                <a:ext uri="{FF2B5EF4-FFF2-40B4-BE49-F238E27FC236}">
                  <a16:creationId xmlns:a16="http://schemas.microsoft.com/office/drawing/2014/main" id="{9377CF63-5CF2-4F34-BA63-B645B4D8C637}"/>
                </a:ext>
              </a:extLst>
            </p:cNvPr>
            <p:cNvSpPr/>
            <p:nvPr/>
          </p:nvSpPr>
          <p:spPr>
            <a:xfrm>
              <a:off x="4160973" y="2607498"/>
              <a:ext cx="1666249" cy="29636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4. Claims Management </a:t>
              </a:r>
            </a:p>
          </p:txBody>
        </p:sp>
        <p:sp>
          <p:nvSpPr>
            <p:cNvPr id="27" name="Rectangle 26">
              <a:hlinkClick r:id="rId5" action="ppaction://hlinksldjump"/>
              <a:extLst>
                <a:ext uri="{FF2B5EF4-FFF2-40B4-BE49-F238E27FC236}">
                  <a16:creationId xmlns:a16="http://schemas.microsoft.com/office/drawing/2014/main" id="{74C91AFA-DF84-4BF6-90E6-5EAFFAA41096}"/>
                </a:ext>
              </a:extLst>
            </p:cNvPr>
            <p:cNvSpPr/>
            <p:nvPr/>
          </p:nvSpPr>
          <p:spPr>
            <a:xfrm>
              <a:off x="4160738" y="2945534"/>
              <a:ext cx="1666248" cy="29321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5. Customer Outcomes </a:t>
              </a:r>
            </a:p>
          </p:txBody>
        </p:sp>
        <p:sp>
          <p:nvSpPr>
            <p:cNvPr id="28" name="Rectangle 27">
              <a:hlinkClick r:id="rId5" action="ppaction://hlinksldjump"/>
              <a:extLst>
                <a:ext uri="{FF2B5EF4-FFF2-40B4-BE49-F238E27FC236}">
                  <a16:creationId xmlns:a16="http://schemas.microsoft.com/office/drawing/2014/main" id="{3205539F-4808-4DA8-8749-32CDD2DECE2F}"/>
                </a:ext>
              </a:extLst>
            </p:cNvPr>
            <p:cNvSpPr/>
            <p:nvPr/>
          </p:nvSpPr>
          <p:spPr>
            <a:xfrm>
              <a:off x="4160973" y="1607244"/>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 Underwriting Profitability </a:t>
              </a:r>
            </a:p>
          </p:txBody>
        </p:sp>
        <p:sp>
          <p:nvSpPr>
            <p:cNvPr id="30" name="Rectangle 29">
              <a:hlinkClick r:id="rId6" action="ppaction://hlinksldjump"/>
              <a:extLst>
                <a:ext uri="{FF2B5EF4-FFF2-40B4-BE49-F238E27FC236}">
                  <a16:creationId xmlns:a16="http://schemas.microsoft.com/office/drawing/2014/main" id="{A0EEFCC8-25D2-491E-907A-560932192214}"/>
                </a:ext>
              </a:extLst>
            </p:cNvPr>
            <p:cNvSpPr/>
            <p:nvPr/>
          </p:nvSpPr>
          <p:spPr>
            <a:xfrm>
              <a:off x="4160738" y="3287572"/>
              <a:ext cx="1666248"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6. Reserving </a:t>
              </a:r>
            </a:p>
          </p:txBody>
        </p:sp>
        <p:sp>
          <p:nvSpPr>
            <p:cNvPr id="45" name="Rectangle 44">
              <a:extLst>
                <a:ext uri="{FF2B5EF4-FFF2-40B4-BE49-F238E27FC236}">
                  <a16:creationId xmlns:a16="http://schemas.microsoft.com/office/drawing/2014/main" id="{4782D176-B652-4185-BFF1-1D52C75BE9D4}"/>
                </a:ext>
              </a:extLst>
            </p:cNvPr>
            <p:cNvSpPr/>
            <p:nvPr/>
          </p:nvSpPr>
          <p:spPr>
            <a:xfrm>
              <a:off x="3842238" y="3650037"/>
              <a:ext cx="287458" cy="97947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SOLVENCY </a:t>
              </a:r>
            </a:p>
          </p:txBody>
        </p:sp>
        <p:sp>
          <p:nvSpPr>
            <p:cNvPr id="46" name="Rectangle 45">
              <a:hlinkClick r:id="rId7" action="ppaction://hlinksldjump"/>
              <a:extLst>
                <a:ext uri="{FF2B5EF4-FFF2-40B4-BE49-F238E27FC236}">
                  <a16:creationId xmlns:a16="http://schemas.microsoft.com/office/drawing/2014/main" id="{406E160B-1E18-46B4-86D2-E420F6757347}"/>
                </a:ext>
              </a:extLst>
            </p:cNvPr>
            <p:cNvSpPr/>
            <p:nvPr/>
          </p:nvSpPr>
          <p:spPr>
            <a:xfrm>
              <a:off x="4160974" y="3988975"/>
              <a:ext cx="1666246"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8. Investment </a:t>
              </a:r>
            </a:p>
          </p:txBody>
        </p:sp>
        <p:sp>
          <p:nvSpPr>
            <p:cNvPr id="47" name="Rectangle 46">
              <a:hlinkClick r:id="rId8" action="ppaction://hlinksldjump"/>
              <a:extLst>
                <a:ext uri="{FF2B5EF4-FFF2-40B4-BE49-F238E27FC236}">
                  <a16:creationId xmlns:a16="http://schemas.microsoft.com/office/drawing/2014/main" id="{680F9EBF-2E9A-4A90-972D-44E2228EE8F5}"/>
                </a:ext>
              </a:extLst>
            </p:cNvPr>
            <p:cNvSpPr/>
            <p:nvPr/>
          </p:nvSpPr>
          <p:spPr>
            <a:xfrm>
              <a:off x="4160973" y="3650037"/>
              <a:ext cx="1666247"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7. Capital </a:t>
              </a:r>
            </a:p>
          </p:txBody>
        </p:sp>
        <p:sp>
          <p:nvSpPr>
            <p:cNvPr id="48" name="Rectangle 47">
              <a:hlinkClick r:id="rId9" action="ppaction://hlinksldjump"/>
              <a:extLst>
                <a:ext uri="{FF2B5EF4-FFF2-40B4-BE49-F238E27FC236}">
                  <a16:creationId xmlns:a16="http://schemas.microsoft.com/office/drawing/2014/main" id="{3263E01B-8F83-42F6-9E37-D4B0BCEA4F9B}"/>
                </a:ext>
              </a:extLst>
            </p:cNvPr>
            <p:cNvSpPr/>
            <p:nvPr/>
          </p:nvSpPr>
          <p:spPr>
            <a:xfrm>
              <a:off x="4160973" y="4327914"/>
              <a:ext cx="1666245"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9. Liquidity </a:t>
              </a:r>
            </a:p>
          </p:txBody>
        </p:sp>
        <p:sp>
          <p:nvSpPr>
            <p:cNvPr id="49" name="Rectangle 48">
              <a:extLst>
                <a:ext uri="{FF2B5EF4-FFF2-40B4-BE49-F238E27FC236}">
                  <a16:creationId xmlns:a16="http://schemas.microsoft.com/office/drawing/2014/main" id="{34EA39C2-B08E-4CAD-BFD8-D8B786D5E485}"/>
                </a:ext>
              </a:extLst>
            </p:cNvPr>
            <p:cNvSpPr/>
            <p:nvPr/>
          </p:nvSpPr>
          <p:spPr>
            <a:xfrm>
              <a:off x="3842238" y="4691822"/>
              <a:ext cx="287458" cy="135954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OPERATIONAL</a:t>
              </a:r>
            </a:p>
          </p:txBody>
        </p:sp>
        <p:sp>
          <p:nvSpPr>
            <p:cNvPr id="50" name="Rectangle 49">
              <a:hlinkClick r:id="rId10" action="ppaction://hlinksldjump"/>
              <a:extLst>
                <a:ext uri="{FF2B5EF4-FFF2-40B4-BE49-F238E27FC236}">
                  <a16:creationId xmlns:a16="http://schemas.microsoft.com/office/drawing/2014/main" id="{6E08B998-AC42-47FB-8F45-9E0841E5ADF3}"/>
                </a:ext>
              </a:extLst>
            </p:cNvPr>
            <p:cNvSpPr/>
            <p:nvPr/>
          </p:nvSpPr>
          <p:spPr>
            <a:xfrm>
              <a:off x="4156577" y="5047353"/>
              <a:ext cx="1666013"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11. Regulatory and Financial Crime </a:t>
              </a:r>
            </a:p>
          </p:txBody>
        </p:sp>
        <p:sp>
          <p:nvSpPr>
            <p:cNvPr id="51" name="Rectangle 50">
              <a:hlinkClick r:id="rId9" action="ppaction://hlinksldjump"/>
              <a:extLst>
                <a:ext uri="{FF2B5EF4-FFF2-40B4-BE49-F238E27FC236}">
                  <a16:creationId xmlns:a16="http://schemas.microsoft.com/office/drawing/2014/main" id="{656189F3-E108-4530-8372-B4DAE94806BD}"/>
                </a:ext>
              </a:extLst>
            </p:cNvPr>
            <p:cNvSpPr/>
            <p:nvPr/>
          </p:nvSpPr>
          <p:spPr>
            <a:xfrm>
              <a:off x="4163048" y="5409156"/>
              <a:ext cx="1666242"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12. Operational resilience </a:t>
              </a:r>
            </a:p>
          </p:txBody>
        </p:sp>
        <p:sp>
          <p:nvSpPr>
            <p:cNvPr id="52" name="Rectangle 51">
              <a:hlinkClick r:id="" action="ppaction://noaction"/>
              <a:extLst>
                <a:ext uri="{FF2B5EF4-FFF2-40B4-BE49-F238E27FC236}">
                  <a16:creationId xmlns:a16="http://schemas.microsoft.com/office/drawing/2014/main" id="{779B3A22-579D-4561-8693-EBB8773F3085}"/>
                </a:ext>
              </a:extLst>
            </p:cNvPr>
            <p:cNvSpPr/>
            <p:nvPr/>
          </p:nvSpPr>
          <p:spPr>
            <a:xfrm>
              <a:off x="4160974" y="4691822"/>
              <a:ext cx="1666244"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10. Governance, Risk Management and Reporting </a:t>
              </a:r>
            </a:p>
          </p:txBody>
        </p:sp>
        <p:sp>
          <p:nvSpPr>
            <p:cNvPr id="53" name="Rectangle 52">
              <a:hlinkClick r:id="rId11" action="ppaction://hlinksldjump"/>
              <a:extLst>
                <a:ext uri="{FF2B5EF4-FFF2-40B4-BE49-F238E27FC236}">
                  <a16:creationId xmlns:a16="http://schemas.microsoft.com/office/drawing/2014/main" id="{39BA8555-4D23-4A3E-B86C-4DF8C3401B0A}"/>
                </a:ext>
              </a:extLst>
            </p:cNvPr>
            <p:cNvSpPr/>
            <p:nvPr/>
          </p:nvSpPr>
          <p:spPr>
            <a:xfrm>
              <a:off x="4163057" y="5756481"/>
              <a:ext cx="1666241"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13. Culture </a:t>
              </a:r>
            </a:p>
          </p:txBody>
        </p:sp>
      </p:grpSp>
      <p:sp>
        <p:nvSpPr>
          <p:cNvPr id="6" name="Rectangle 5">
            <a:extLst>
              <a:ext uri="{FF2B5EF4-FFF2-40B4-BE49-F238E27FC236}">
                <a16:creationId xmlns:a16="http://schemas.microsoft.com/office/drawing/2014/main" id="{849178CE-EC7E-4239-AD72-892E1DC62604}"/>
              </a:ext>
            </a:extLst>
          </p:cNvPr>
          <p:cNvSpPr/>
          <p:nvPr/>
        </p:nvSpPr>
        <p:spPr>
          <a:xfrm>
            <a:off x="5487571"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149344970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Three interlinking elements that work together to support more differentiated and impactful oversight</a:t>
            </a:r>
          </a:p>
        </p:txBody>
      </p:sp>
      <p:sp>
        <p:nvSpPr>
          <p:cNvPr id="31" name="Freeform: Shape 30">
            <a:extLst>
              <a:ext uri="{FF2B5EF4-FFF2-40B4-BE49-F238E27FC236}">
                <a16:creationId xmlns:a16="http://schemas.microsoft.com/office/drawing/2014/main" id="{D3B44ED0-522C-48BD-9CC0-4AEBA773DEE2}"/>
              </a:ext>
            </a:extLst>
          </p:cNvPr>
          <p:cNvSpPr/>
          <p:nvPr/>
        </p:nvSpPr>
        <p:spPr>
          <a:xfrm>
            <a:off x="6165385"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5218153"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7775775"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8255807"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4199143" y="228822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4830942" y="196810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8922141"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10572289"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7104916"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9177535"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7376197"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5016341"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4808277"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21" name="Rectangle 20">
            <a:extLst>
              <a:ext uri="{FF2B5EF4-FFF2-40B4-BE49-F238E27FC236}">
                <a16:creationId xmlns:a16="http://schemas.microsoft.com/office/drawing/2014/main" id="{09DF7DFF-3A3D-493A-92FC-A9FAF3A9ED63}"/>
              </a:ext>
            </a:extLst>
          </p:cNvPr>
          <p:cNvSpPr/>
          <p:nvPr/>
        </p:nvSpPr>
        <p:spPr>
          <a:xfrm>
            <a:off x="423777" y="1587676"/>
            <a:ext cx="1263377" cy="769441"/>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l"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Principles defined across all oversight areas </a:t>
            </a:r>
          </a:p>
        </p:txBody>
      </p:sp>
      <p:grpSp>
        <p:nvGrpSpPr>
          <p:cNvPr id="22" name="Group 21">
            <a:extLst>
              <a:ext uri="{FF2B5EF4-FFF2-40B4-BE49-F238E27FC236}">
                <a16:creationId xmlns:a16="http://schemas.microsoft.com/office/drawing/2014/main" id="{3618CFC6-3D6D-4801-9B46-AF01B66E59DC}"/>
              </a:ext>
            </a:extLst>
          </p:cNvPr>
          <p:cNvGrpSpPr/>
          <p:nvPr/>
        </p:nvGrpSpPr>
        <p:grpSpPr>
          <a:xfrm>
            <a:off x="1666201" y="1634248"/>
            <a:ext cx="2309965" cy="4503690"/>
            <a:chOff x="3842238" y="1607243"/>
            <a:chExt cx="1989144" cy="4444126"/>
          </a:xfrm>
        </p:grpSpPr>
        <p:sp>
          <p:nvSpPr>
            <p:cNvPr id="23" name="Rectangle 22">
              <a:extLst>
                <a:ext uri="{FF2B5EF4-FFF2-40B4-BE49-F238E27FC236}">
                  <a16:creationId xmlns:a16="http://schemas.microsoft.com/office/drawing/2014/main" id="{08EE2572-E01E-4B3D-A467-B3B04F9C4B3C}"/>
                </a:ext>
              </a:extLst>
            </p:cNvPr>
            <p:cNvSpPr/>
            <p:nvPr/>
          </p:nvSpPr>
          <p:spPr>
            <a:xfrm>
              <a:off x="3842238" y="1607243"/>
              <a:ext cx="287458" cy="19818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PERFORMANCE </a:t>
              </a:r>
            </a:p>
            <a:p>
              <a:pPr algn="ctr" defTabSz="356085">
                <a:defRPr/>
              </a:pPr>
              <a:endParaRPr lang="en-GB" sz="800" b="1">
                <a:solidFill>
                  <a:prstClr val="white"/>
                </a:solidFill>
              </a:endParaRPr>
            </a:p>
          </p:txBody>
        </p:sp>
        <p:sp>
          <p:nvSpPr>
            <p:cNvPr id="24" name="Rectangle 23">
              <a:hlinkClick r:id="rId2" action="ppaction://hlinksldjump"/>
              <a:extLst>
                <a:ext uri="{FF2B5EF4-FFF2-40B4-BE49-F238E27FC236}">
                  <a16:creationId xmlns:a16="http://schemas.microsoft.com/office/drawing/2014/main" id="{CB12A4F3-C065-46E7-A1CD-9757024A26AA}"/>
                </a:ext>
              </a:extLst>
            </p:cNvPr>
            <p:cNvSpPr/>
            <p:nvPr/>
          </p:nvSpPr>
          <p:spPr>
            <a:xfrm>
              <a:off x="4156577" y="1943480"/>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2. Catastrophe Exposure</a:t>
              </a:r>
            </a:p>
          </p:txBody>
        </p:sp>
        <p:sp>
          <p:nvSpPr>
            <p:cNvPr id="25" name="Rectangle 24">
              <a:hlinkClick r:id="rId3" action="ppaction://hlinksldjump"/>
              <a:extLst>
                <a:ext uri="{FF2B5EF4-FFF2-40B4-BE49-F238E27FC236}">
                  <a16:creationId xmlns:a16="http://schemas.microsoft.com/office/drawing/2014/main" id="{7F504908-6CD7-4125-AAF4-F4281CD3D947}"/>
                </a:ext>
              </a:extLst>
            </p:cNvPr>
            <p:cNvSpPr/>
            <p:nvPr/>
          </p:nvSpPr>
          <p:spPr>
            <a:xfrm>
              <a:off x="4160974" y="2277338"/>
              <a:ext cx="1666250" cy="301569"/>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3. Outwards Reinsurance </a:t>
              </a:r>
            </a:p>
          </p:txBody>
        </p:sp>
        <p:sp>
          <p:nvSpPr>
            <p:cNvPr id="26" name="Rectangle 25">
              <a:hlinkClick r:id="rId4" action="ppaction://hlinksldjump"/>
              <a:extLst>
                <a:ext uri="{FF2B5EF4-FFF2-40B4-BE49-F238E27FC236}">
                  <a16:creationId xmlns:a16="http://schemas.microsoft.com/office/drawing/2014/main" id="{9377CF63-5CF2-4F34-BA63-B645B4D8C637}"/>
                </a:ext>
              </a:extLst>
            </p:cNvPr>
            <p:cNvSpPr/>
            <p:nvPr/>
          </p:nvSpPr>
          <p:spPr>
            <a:xfrm>
              <a:off x="4160973" y="2607498"/>
              <a:ext cx="1666249" cy="29636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4. Claims Management </a:t>
              </a:r>
            </a:p>
          </p:txBody>
        </p:sp>
        <p:sp>
          <p:nvSpPr>
            <p:cNvPr id="27" name="Rectangle 26">
              <a:hlinkClick r:id="rId5" action="ppaction://hlinksldjump"/>
              <a:extLst>
                <a:ext uri="{FF2B5EF4-FFF2-40B4-BE49-F238E27FC236}">
                  <a16:creationId xmlns:a16="http://schemas.microsoft.com/office/drawing/2014/main" id="{74C91AFA-DF84-4BF6-90E6-5EAFFAA41096}"/>
                </a:ext>
              </a:extLst>
            </p:cNvPr>
            <p:cNvSpPr/>
            <p:nvPr/>
          </p:nvSpPr>
          <p:spPr>
            <a:xfrm>
              <a:off x="4160738" y="2945534"/>
              <a:ext cx="1666248" cy="29321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5. Customer Outcomes </a:t>
              </a:r>
            </a:p>
          </p:txBody>
        </p:sp>
        <p:sp>
          <p:nvSpPr>
            <p:cNvPr id="28" name="Rectangle 27">
              <a:hlinkClick r:id="rId5" action="ppaction://hlinksldjump"/>
              <a:extLst>
                <a:ext uri="{FF2B5EF4-FFF2-40B4-BE49-F238E27FC236}">
                  <a16:creationId xmlns:a16="http://schemas.microsoft.com/office/drawing/2014/main" id="{3205539F-4808-4DA8-8749-32CDD2DECE2F}"/>
                </a:ext>
              </a:extLst>
            </p:cNvPr>
            <p:cNvSpPr/>
            <p:nvPr/>
          </p:nvSpPr>
          <p:spPr>
            <a:xfrm>
              <a:off x="4160973" y="1607244"/>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 Underwriting Profitability </a:t>
              </a:r>
            </a:p>
          </p:txBody>
        </p:sp>
        <p:sp>
          <p:nvSpPr>
            <p:cNvPr id="30" name="Rectangle 29">
              <a:hlinkClick r:id="rId6" action="ppaction://hlinksldjump"/>
              <a:extLst>
                <a:ext uri="{FF2B5EF4-FFF2-40B4-BE49-F238E27FC236}">
                  <a16:creationId xmlns:a16="http://schemas.microsoft.com/office/drawing/2014/main" id="{A0EEFCC8-25D2-491E-907A-560932192214}"/>
                </a:ext>
              </a:extLst>
            </p:cNvPr>
            <p:cNvSpPr/>
            <p:nvPr/>
          </p:nvSpPr>
          <p:spPr>
            <a:xfrm>
              <a:off x="4160738" y="3287572"/>
              <a:ext cx="1666248"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6. Reserving </a:t>
              </a:r>
            </a:p>
          </p:txBody>
        </p:sp>
        <p:sp>
          <p:nvSpPr>
            <p:cNvPr id="45" name="Rectangle 44">
              <a:extLst>
                <a:ext uri="{FF2B5EF4-FFF2-40B4-BE49-F238E27FC236}">
                  <a16:creationId xmlns:a16="http://schemas.microsoft.com/office/drawing/2014/main" id="{4782D176-B652-4185-BFF1-1D52C75BE9D4}"/>
                </a:ext>
              </a:extLst>
            </p:cNvPr>
            <p:cNvSpPr/>
            <p:nvPr/>
          </p:nvSpPr>
          <p:spPr>
            <a:xfrm>
              <a:off x="3842238" y="3650037"/>
              <a:ext cx="287458" cy="97947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SOLVENCY </a:t>
              </a:r>
            </a:p>
          </p:txBody>
        </p:sp>
        <p:sp>
          <p:nvSpPr>
            <p:cNvPr id="46" name="Rectangle 45">
              <a:hlinkClick r:id="rId7" action="ppaction://hlinksldjump"/>
              <a:extLst>
                <a:ext uri="{FF2B5EF4-FFF2-40B4-BE49-F238E27FC236}">
                  <a16:creationId xmlns:a16="http://schemas.microsoft.com/office/drawing/2014/main" id="{406E160B-1E18-46B4-86D2-E420F6757347}"/>
                </a:ext>
              </a:extLst>
            </p:cNvPr>
            <p:cNvSpPr/>
            <p:nvPr/>
          </p:nvSpPr>
          <p:spPr>
            <a:xfrm>
              <a:off x="4160974" y="3988975"/>
              <a:ext cx="1666246"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8. Investment </a:t>
              </a:r>
            </a:p>
          </p:txBody>
        </p:sp>
        <p:sp>
          <p:nvSpPr>
            <p:cNvPr id="47" name="Rectangle 46">
              <a:hlinkClick r:id="rId8" action="ppaction://hlinksldjump"/>
              <a:extLst>
                <a:ext uri="{FF2B5EF4-FFF2-40B4-BE49-F238E27FC236}">
                  <a16:creationId xmlns:a16="http://schemas.microsoft.com/office/drawing/2014/main" id="{680F9EBF-2E9A-4A90-972D-44E2228EE8F5}"/>
                </a:ext>
              </a:extLst>
            </p:cNvPr>
            <p:cNvSpPr/>
            <p:nvPr/>
          </p:nvSpPr>
          <p:spPr>
            <a:xfrm>
              <a:off x="4160973" y="3650037"/>
              <a:ext cx="1666247"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7. Capital </a:t>
              </a:r>
            </a:p>
          </p:txBody>
        </p:sp>
        <p:sp>
          <p:nvSpPr>
            <p:cNvPr id="48" name="Rectangle 47">
              <a:hlinkClick r:id="rId9" action="ppaction://hlinksldjump"/>
              <a:extLst>
                <a:ext uri="{FF2B5EF4-FFF2-40B4-BE49-F238E27FC236}">
                  <a16:creationId xmlns:a16="http://schemas.microsoft.com/office/drawing/2014/main" id="{3263E01B-8F83-42F6-9E37-D4B0BCEA4F9B}"/>
                </a:ext>
              </a:extLst>
            </p:cNvPr>
            <p:cNvSpPr/>
            <p:nvPr/>
          </p:nvSpPr>
          <p:spPr>
            <a:xfrm>
              <a:off x="4160973" y="4327914"/>
              <a:ext cx="1666245"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9. Liquidity </a:t>
              </a:r>
            </a:p>
          </p:txBody>
        </p:sp>
        <p:sp>
          <p:nvSpPr>
            <p:cNvPr id="49" name="Rectangle 48">
              <a:extLst>
                <a:ext uri="{FF2B5EF4-FFF2-40B4-BE49-F238E27FC236}">
                  <a16:creationId xmlns:a16="http://schemas.microsoft.com/office/drawing/2014/main" id="{34EA39C2-B08E-4CAD-BFD8-D8B786D5E485}"/>
                </a:ext>
              </a:extLst>
            </p:cNvPr>
            <p:cNvSpPr/>
            <p:nvPr/>
          </p:nvSpPr>
          <p:spPr>
            <a:xfrm>
              <a:off x="3842238" y="4691822"/>
              <a:ext cx="287458" cy="135954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OPERATIONAL</a:t>
              </a:r>
            </a:p>
          </p:txBody>
        </p:sp>
        <p:sp>
          <p:nvSpPr>
            <p:cNvPr id="50" name="Rectangle 49">
              <a:hlinkClick r:id="rId10" action="ppaction://hlinksldjump"/>
              <a:extLst>
                <a:ext uri="{FF2B5EF4-FFF2-40B4-BE49-F238E27FC236}">
                  <a16:creationId xmlns:a16="http://schemas.microsoft.com/office/drawing/2014/main" id="{6E08B998-AC42-47FB-8F45-9E0841E5ADF3}"/>
                </a:ext>
              </a:extLst>
            </p:cNvPr>
            <p:cNvSpPr/>
            <p:nvPr/>
          </p:nvSpPr>
          <p:spPr>
            <a:xfrm>
              <a:off x="4156577" y="5047353"/>
              <a:ext cx="1666013"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11. Regulatory and Financial Crime </a:t>
              </a:r>
            </a:p>
          </p:txBody>
        </p:sp>
        <p:sp>
          <p:nvSpPr>
            <p:cNvPr id="51" name="Rectangle 50">
              <a:hlinkClick r:id="rId9" action="ppaction://hlinksldjump"/>
              <a:extLst>
                <a:ext uri="{FF2B5EF4-FFF2-40B4-BE49-F238E27FC236}">
                  <a16:creationId xmlns:a16="http://schemas.microsoft.com/office/drawing/2014/main" id="{656189F3-E108-4530-8372-B4DAE94806BD}"/>
                </a:ext>
              </a:extLst>
            </p:cNvPr>
            <p:cNvSpPr/>
            <p:nvPr/>
          </p:nvSpPr>
          <p:spPr>
            <a:xfrm>
              <a:off x="4163048" y="5409156"/>
              <a:ext cx="1666242"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12. Operational resilience </a:t>
              </a:r>
            </a:p>
          </p:txBody>
        </p:sp>
        <p:sp>
          <p:nvSpPr>
            <p:cNvPr id="52" name="Rectangle 51">
              <a:hlinkClick r:id="" action="ppaction://noaction"/>
              <a:extLst>
                <a:ext uri="{FF2B5EF4-FFF2-40B4-BE49-F238E27FC236}">
                  <a16:creationId xmlns:a16="http://schemas.microsoft.com/office/drawing/2014/main" id="{779B3A22-579D-4561-8693-EBB8773F3085}"/>
                </a:ext>
              </a:extLst>
            </p:cNvPr>
            <p:cNvSpPr/>
            <p:nvPr/>
          </p:nvSpPr>
          <p:spPr>
            <a:xfrm>
              <a:off x="4160974" y="4691822"/>
              <a:ext cx="1666244"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10. Governance, Risk Management and Reporting </a:t>
              </a:r>
            </a:p>
          </p:txBody>
        </p:sp>
        <p:sp>
          <p:nvSpPr>
            <p:cNvPr id="53" name="Rectangle 52">
              <a:hlinkClick r:id="rId11" action="ppaction://hlinksldjump"/>
              <a:extLst>
                <a:ext uri="{FF2B5EF4-FFF2-40B4-BE49-F238E27FC236}">
                  <a16:creationId xmlns:a16="http://schemas.microsoft.com/office/drawing/2014/main" id="{39BA8555-4D23-4A3E-B86C-4DF8C3401B0A}"/>
                </a:ext>
              </a:extLst>
            </p:cNvPr>
            <p:cNvSpPr/>
            <p:nvPr/>
          </p:nvSpPr>
          <p:spPr>
            <a:xfrm>
              <a:off x="4163057" y="5756481"/>
              <a:ext cx="1666241"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13. Culture </a:t>
              </a:r>
            </a:p>
          </p:txBody>
        </p:sp>
      </p:grpSp>
      <p:sp>
        <p:nvSpPr>
          <p:cNvPr id="6" name="Rectangle 5">
            <a:extLst>
              <a:ext uri="{FF2B5EF4-FFF2-40B4-BE49-F238E27FC236}">
                <a16:creationId xmlns:a16="http://schemas.microsoft.com/office/drawing/2014/main" id="{849178CE-EC7E-4239-AD72-892E1DC62604}"/>
              </a:ext>
            </a:extLst>
          </p:cNvPr>
          <p:cNvSpPr/>
          <p:nvPr/>
        </p:nvSpPr>
        <p:spPr>
          <a:xfrm>
            <a:off x="5487571"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9534913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Three interlinking elements that work together to support more differentiated and impactful oversight</a:t>
            </a:r>
          </a:p>
        </p:txBody>
      </p:sp>
      <p:sp>
        <p:nvSpPr>
          <p:cNvPr id="31" name="Freeform: Shape 30">
            <a:extLst>
              <a:ext uri="{FF2B5EF4-FFF2-40B4-BE49-F238E27FC236}">
                <a16:creationId xmlns:a16="http://schemas.microsoft.com/office/drawing/2014/main" id="{D3B44ED0-522C-48BD-9CC0-4AEBA773DEE2}"/>
              </a:ext>
            </a:extLst>
          </p:cNvPr>
          <p:cNvSpPr/>
          <p:nvPr/>
        </p:nvSpPr>
        <p:spPr>
          <a:xfrm>
            <a:off x="6165385"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5218153"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7775775"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8255807"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4199143" y="228822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4830942" y="196810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8922141"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10572289"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7104916"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9177535"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7376197"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5016341"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4808277"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21" name="Rectangle 20">
            <a:extLst>
              <a:ext uri="{FF2B5EF4-FFF2-40B4-BE49-F238E27FC236}">
                <a16:creationId xmlns:a16="http://schemas.microsoft.com/office/drawing/2014/main" id="{09DF7DFF-3A3D-493A-92FC-A9FAF3A9ED63}"/>
              </a:ext>
            </a:extLst>
          </p:cNvPr>
          <p:cNvSpPr/>
          <p:nvPr/>
        </p:nvSpPr>
        <p:spPr>
          <a:xfrm>
            <a:off x="423777" y="1587676"/>
            <a:ext cx="1263377" cy="769441"/>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l"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Principles defined across all oversight areas </a:t>
            </a:r>
          </a:p>
        </p:txBody>
      </p:sp>
      <p:grpSp>
        <p:nvGrpSpPr>
          <p:cNvPr id="22" name="Group 21">
            <a:extLst>
              <a:ext uri="{FF2B5EF4-FFF2-40B4-BE49-F238E27FC236}">
                <a16:creationId xmlns:a16="http://schemas.microsoft.com/office/drawing/2014/main" id="{3618CFC6-3D6D-4801-9B46-AF01B66E59DC}"/>
              </a:ext>
            </a:extLst>
          </p:cNvPr>
          <p:cNvGrpSpPr/>
          <p:nvPr/>
        </p:nvGrpSpPr>
        <p:grpSpPr>
          <a:xfrm>
            <a:off x="1666201" y="1634248"/>
            <a:ext cx="2309965" cy="4503690"/>
            <a:chOff x="3842238" y="1607243"/>
            <a:chExt cx="1989144" cy="4444126"/>
          </a:xfrm>
        </p:grpSpPr>
        <p:sp>
          <p:nvSpPr>
            <p:cNvPr id="23" name="Rectangle 22">
              <a:extLst>
                <a:ext uri="{FF2B5EF4-FFF2-40B4-BE49-F238E27FC236}">
                  <a16:creationId xmlns:a16="http://schemas.microsoft.com/office/drawing/2014/main" id="{08EE2572-E01E-4B3D-A467-B3B04F9C4B3C}"/>
                </a:ext>
              </a:extLst>
            </p:cNvPr>
            <p:cNvSpPr/>
            <p:nvPr/>
          </p:nvSpPr>
          <p:spPr>
            <a:xfrm>
              <a:off x="3842238" y="1607243"/>
              <a:ext cx="287458" cy="19818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PERFORMANCE </a:t>
              </a:r>
            </a:p>
            <a:p>
              <a:pPr algn="ctr" defTabSz="356085">
                <a:defRPr/>
              </a:pPr>
              <a:endParaRPr lang="en-GB" sz="800" b="1">
                <a:solidFill>
                  <a:prstClr val="white"/>
                </a:solidFill>
              </a:endParaRPr>
            </a:p>
          </p:txBody>
        </p:sp>
        <p:sp>
          <p:nvSpPr>
            <p:cNvPr id="24" name="Rectangle 23">
              <a:hlinkClick r:id="rId2" action="ppaction://hlinksldjump"/>
              <a:extLst>
                <a:ext uri="{FF2B5EF4-FFF2-40B4-BE49-F238E27FC236}">
                  <a16:creationId xmlns:a16="http://schemas.microsoft.com/office/drawing/2014/main" id="{CB12A4F3-C065-46E7-A1CD-9757024A26AA}"/>
                </a:ext>
              </a:extLst>
            </p:cNvPr>
            <p:cNvSpPr/>
            <p:nvPr/>
          </p:nvSpPr>
          <p:spPr>
            <a:xfrm>
              <a:off x="4156577" y="1943480"/>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2. Catastrophe Exposure</a:t>
              </a:r>
            </a:p>
          </p:txBody>
        </p:sp>
        <p:sp>
          <p:nvSpPr>
            <p:cNvPr id="25" name="Rectangle 24">
              <a:hlinkClick r:id="rId3" action="ppaction://hlinksldjump"/>
              <a:extLst>
                <a:ext uri="{FF2B5EF4-FFF2-40B4-BE49-F238E27FC236}">
                  <a16:creationId xmlns:a16="http://schemas.microsoft.com/office/drawing/2014/main" id="{7F504908-6CD7-4125-AAF4-F4281CD3D947}"/>
                </a:ext>
              </a:extLst>
            </p:cNvPr>
            <p:cNvSpPr/>
            <p:nvPr/>
          </p:nvSpPr>
          <p:spPr>
            <a:xfrm>
              <a:off x="4160974" y="2277338"/>
              <a:ext cx="1666250" cy="301569"/>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3. Outwards Reinsurance </a:t>
              </a:r>
            </a:p>
          </p:txBody>
        </p:sp>
        <p:sp>
          <p:nvSpPr>
            <p:cNvPr id="26" name="Rectangle 25">
              <a:hlinkClick r:id="rId4" action="ppaction://hlinksldjump"/>
              <a:extLst>
                <a:ext uri="{FF2B5EF4-FFF2-40B4-BE49-F238E27FC236}">
                  <a16:creationId xmlns:a16="http://schemas.microsoft.com/office/drawing/2014/main" id="{9377CF63-5CF2-4F34-BA63-B645B4D8C637}"/>
                </a:ext>
              </a:extLst>
            </p:cNvPr>
            <p:cNvSpPr/>
            <p:nvPr/>
          </p:nvSpPr>
          <p:spPr>
            <a:xfrm>
              <a:off x="4160973" y="2607498"/>
              <a:ext cx="1666249" cy="29636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4. Claims Management </a:t>
              </a:r>
            </a:p>
          </p:txBody>
        </p:sp>
        <p:sp>
          <p:nvSpPr>
            <p:cNvPr id="27" name="Rectangle 26">
              <a:hlinkClick r:id="rId5" action="ppaction://hlinksldjump"/>
              <a:extLst>
                <a:ext uri="{FF2B5EF4-FFF2-40B4-BE49-F238E27FC236}">
                  <a16:creationId xmlns:a16="http://schemas.microsoft.com/office/drawing/2014/main" id="{74C91AFA-DF84-4BF6-90E6-5EAFFAA41096}"/>
                </a:ext>
              </a:extLst>
            </p:cNvPr>
            <p:cNvSpPr/>
            <p:nvPr/>
          </p:nvSpPr>
          <p:spPr>
            <a:xfrm>
              <a:off x="4160738" y="2945534"/>
              <a:ext cx="1666248" cy="29321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5. Customer Outcomes </a:t>
              </a:r>
            </a:p>
          </p:txBody>
        </p:sp>
        <p:sp>
          <p:nvSpPr>
            <p:cNvPr id="28" name="Rectangle 27">
              <a:hlinkClick r:id="rId5" action="ppaction://hlinksldjump"/>
              <a:extLst>
                <a:ext uri="{FF2B5EF4-FFF2-40B4-BE49-F238E27FC236}">
                  <a16:creationId xmlns:a16="http://schemas.microsoft.com/office/drawing/2014/main" id="{3205539F-4808-4DA8-8749-32CDD2DECE2F}"/>
                </a:ext>
              </a:extLst>
            </p:cNvPr>
            <p:cNvSpPr/>
            <p:nvPr/>
          </p:nvSpPr>
          <p:spPr>
            <a:xfrm>
              <a:off x="4160973" y="1607244"/>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 Underwriting Profitability </a:t>
              </a:r>
            </a:p>
          </p:txBody>
        </p:sp>
        <p:sp>
          <p:nvSpPr>
            <p:cNvPr id="30" name="Rectangle 29">
              <a:hlinkClick r:id="rId6" action="ppaction://hlinksldjump"/>
              <a:extLst>
                <a:ext uri="{FF2B5EF4-FFF2-40B4-BE49-F238E27FC236}">
                  <a16:creationId xmlns:a16="http://schemas.microsoft.com/office/drawing/2014/main" id="{A0EEFCC8-25D2-491E-907A-560932192214}"/>
                </a:ext>
              </a:extLst>
            </p:cNvPr>
            <p:cNvSpPr/>
            <p:nvPr/>
          </p:nvSpPr>
          <p:spPr>
            <a:xfrm>
              <a:off x="4160738" y="3287572"/>
              <a:ext cx="1666248"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6. Reserving </a:t>
              </a:r>
            </a:p>
          </p:txBody>
        </p:sp>
        <p:sp>
          <p:nvSpPr>
            <p:cNvPr id="45" name="Rectangle 44">
              <a:extLst>
                <a:ext uri="{FF2B5EF4-FFF2-40B4-BE49-F238E27FC236}">
                  <a16:creationId xmlns:a16="http://schemas.microsoft.com/office/drawing/2014/main" id="{4782D176-B652-4185-BFF1-1D52C75BE9D4}"/>
                </a:ext>
              </a:extLst>
            </p:cNvPr>
            <p:cNvSpPr/>
            <p:nvPr/>
          </p:nvSpPr>
          <p:spPr>
            <a:xfrm>
              <a:off x="3842238" y="3650037"/>
              <a:ext cx="287458" cy="97947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SOLVENCY </a:t>
              </a:r>
            </a:p>
          </p:txBody>
        </p:sp>
        <p:sp>
          <p:nvSpPr>
            <p:cNvPr id="46" name="Rectangle 45">
              <a:hlinkClick r:id="rId7" action="ppaction://hlinksldjump"/>
              <a:extLst>
                <a:ext uri="{FF2B5EF4-FFF2-40B4-BE49-F238E27FC236}">
                  <a16:creationId xmlns:a16="http://schemas.microsoft.com/office/drawing/2014/main" id="{406E160B-1E18-46B4-86D2-E420F6757347}"/>
                </a:ext>
              </a:extLst>
            </p:cNvPr>
            <p:cNvSpPr/>
            <p:nvPr/>
          </p:nvSpPr>
          <p:spPr>
            <a:xfrm>
              <a:off x="4160974" y="3988975"/>
              <a:ext cx="1666246"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8. Investment </a:t>
              </a:r>
            </a:p>
          </p:txBody>
        </p:sp>
        <p:sp>
          <p:nvSpPr>
            <p:cNvPr id="47" name="Rectangle 46">
              <a:hlinkClick r:id="rId8" action="ppaction://hlinksldjump"/>
              <a:extLst>
                <a:ext uri="{FF2B5EF4-FFF2-40B4-BE49-F238E27FC236}">
                  <a16:creationId xmlns:a16="http://schemas.microsoft.com/office/drawing/2014/main" id="{680F9EBF-2E9A-4A90-972D-44E2228EE8F5}"/>
                </a:ext>
              </a:extLst>
            </p:cNvPr>
            <p:cNvSpPr/>
            <p:nvPr/>
          </p:nvSpPr>
          <p:spPr>
            <a:xfrm>
              <a:off x="4160973" y="3650037"/>
              <a:ext cx="1666247"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7. Capital </a:t>
              </a:r>
            </a:p>
          </p:txBody>
        </p:sp>
        <p:sp>
          <p:nvSpPr>
            <p:cNvPr id="48" name="Rectangle 47">
              <a:hlinkClick r:id="rId9" action="ppaction://hlinksldjump"/>
              <a:extLst>
                <a:ext uri="{FF2B5EF4-FFF2-40B4-BE49-F238E27FC236}">
                  <a16:creationId xmlns:a16="http://schemas.microsoft.com/office/drawing/2014/main" id="{3263E01B-8F83-42F6-9E37-D4B0BCEA4F9B}"/>
                </a:ext>
              </a:extLst>
            </p:cNvPr>
            <p:cNvSpPr/>
            <p:nvPr/>
          </p:nvSpPr>
          <p:spPr>
            <a:xfrm>
              <a:off x="4160973" y="4327914"/>
              <a:ext cx="1666245"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9. Liquidity </a:t>
              </a:r>
            </a:p>
          </p:txBody>
        </p:sp>
        <p:sp>
          <p:nvSpPr>
            <p:cNvPr id="49" name="Rectangle 48">
              <a:extLst>
                <a:ext uri="{FF2B5EF4-FFF2-40B4-BE49-F238E27FC236}">
                  <a16:creationId xmlns:a16="http://schemas.microsoft.com/office/drawing/2014/main" id="{34EA39C2-B08E-4CAD-BFD8-D8B786D5E485}"/>
                </a:ext>
              </a:extLst>
            </p:cNvPr>
            <p:cNvSpPr/>
            <p:nvPr/>
          </p:nvSpPr>
          <p:spPr>
            <a:xfrm>
              <a:off x="3842238" y="4691822"/>
              <a:ext cx="287458" cy="135954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OPERATIONAL</a:t>
              </a:r>
            </a:p>
          </p:txBody>
        </p:sp>
        <p:sp>
          <p:nvSpPr>
            <p:cNvPr id="50" name="Rectangle 49">
              <a:hlinkClick r:id="rId10" action="ppaction://hlinksldjump"/>
              <a:extLst>
                <a:ext uri="{FF2B5EF4-FFF2-40B4-BE49-F238E27FC236}">
                  <a16:creationId xmlns:a16="http://schemas.microsoft.com/office/drawing/2014/main" id="{6E08B998-AC42-47FB-8F45-9E0841E5ADF3}"/>
                </a:ext>
              </a:extLst>
            </p:cNvPr>
            <p:cNvSpPr/>
            <p:nvPr/>
          </p:nvSpPr>
          <p:spPr>
            <a:xfrm>
              <a:off x="4156577" y="5047353"/>
              <a:ext cx="1666013"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11. Regulatory and Financial Crime </a:t>
              </a:r>
            </a:p>
          </p:txBody>
        </p:sp>
        <p:sp>
          <p:nvSpPr>
            <p:cNvPr id="51" name="Rectangle 50">
              <a:hlinkClick r:id="rId9" action="ppaction://hlinksldjump"/>
              <a:extLst>
                <a:ext uri="{FF2B5EF4-FFF2-40B4-BE49-F238E27FC236}">
                  <a16:creationId xmlns:a16="http://schemas.microsoft.com/office/drawing/2014/main" id="{656189F3-E108-4530-8372-B4DAE94806BD}"/>
                </a:ext>
              </a:extLst>
            </p:cNvPr>
            <p:cNvSpPr/>
            <p:nvPr/>
          </p:nvSpPr>
          <p:spPr>
            <a:xfrm>
              <a:off x="4163048" y="5409156"/>
              <a:ext cx="1666242"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12. Operational resilience </a:t>
              </a:r>
            </a:p>
          </p:txBody>
        </p:sp>
        <p:sp>
          <p:nvSpPr>
            <p:cNvPr id="52" name="Rectangle 51">
              <a:hlinkClick r:id="" action="ppaction://noaction"/>
              <a:extLst>
                <a:ext uri="{FF2B5EF4-FFF2-40B4-BE49-F238E27FC236}">
                  <a16:creationId xmlns:a16="http://schemas.microsoft.com/office/drawing/2014/main" id="{779B3A22-579D-4561-8693-EBB8773F3085}"/>
                </a:ext>
              </a:extLst>
            </p:cNvPr>
            <p:cNvSpPr/>
            <p:nvPr/>
          </p:nvSpPr>
          <p:spPr>
            <a:xfrm>
              <a:off x="4160974" y="4691822"/>
              <a:ext cx="1666244"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10. Governance, Risk Management and Reporting </a:t>
              </a:r>
            </a:p>
          </p:txBody>
        </p:sp>
        <p:sp>
          <p:nvSpPr>
            <p:cNvPr id="53" name="Rectangle 52">
              <a:hlinkClick r:id="rId11" action="ppaction://hlinksldjump"/>
              <a:extLst>
                <a:ext uri="{FF2B5EF4-FFF2-40B4-BE49-F238E27FC236}">
                  <a16:creationId xmlns:a16="http://schemas.microsoft.com/office/drawing/2014/main" id="{39BA8555-4D23-4A3E-B86C-4DF8C3401B0A}"/>
                </a:ext>
              </a:extLst>
            </p:cNvPr>
            <p:cNvSpPr/>
            <p:nvPr/>
          </p:nvSpPr>
          <p:spPr>
            <a:xfrm>
              <a:off x="4163057" y="5756481"/>
              <a:ext cx="1666241"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13. Culture </a:t>
              </a:r>
            </a:p>
          </p:txBody>
        </p:sp>
      </p:grpSp>
      <p:sp>
        <p:nvSpPr>
          <p:cNvPr id="6" name="Rectangle 5">
            <a:extLst>
              <a:ext uri="{FF2B5EF4-FFF2-40B4-BE49-F238E27FC236}">
                <a16:creationId xmlns:a16="http://schemas.microsoft.com/office/drawing/2014/main" id="{849178CE-EC7E-4239-AD72-892E1DC62604}"/>
              </a:ext>
            </a:extLst>
          </p:cNvPr>
          <p:cNvSpPr/>
          <p:nvPr/>
        </p:nvSpPr>
        <p:spPr>
          <a:xfrm>
            <a:off x="5487571"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358799756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Three interlinking elements that work together to support more differentiated and impactful oversight</a:t>
            </a:r>
          </a:p>
        </p:txBody>
      </p:sp>
      <p:sp>
        <p:nvSpPr>
          <p:cNvPr id="31" name="Freeform: Shape 30">
            <a:extLst>
              <a:ext uri="{FF2B5EF4-FFF2-40B4-BE49-F238E27FC236}">
                <a16:creationId xmlns:a16="http://schemas.microsoft.com/office/drawing/2014/main" id="{D3B44ED0-522C-48BD-9CC0-4AEBA773DEE2}"/>
              </a:ext>
            </a:extLst>
          </p:cNvPr>
          <p:cNvSpPr/>
          <p:nvPr/>
        </p:nvSpPr>
        <p:spPr>
          <a:xfrm>
            <a:off x="6165385"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5218153"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7775775"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8255807"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4199143" y="228822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4830942" y="196810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8922141"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10572289"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7104916"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ln>
            <a:solidFill>
              <a:schemeClr val="accent1"/>
            </a:solid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9177535"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7376197"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5016341"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4808277"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21" name="Rectangle 20">
            <a:extLst>
              <a:ext uri="{FF2B5EF4-FFF2-40B4-BE49-F238E27FC236}">
                <a16:creationId xmlns:a16="http://schemas.microsoft.com/office/drawing/2014/main" id="{09DF7DFF-3A3D-493A-92FC-A9FAF3A9ED63}"/>
              </a:ext>
            </a:extLst>
          </p:cNvPr>
          <p:cNvSpPr/>
          <p:nvPr/>
        </p:nvSpPr>
        <p:spPr>
          <a:xfrm>
            <a:off x="423777" y="1587676"/>
            <a:ext cx="1263377" cy="769441"/>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l"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Principles defined across all oversight areas </a:t>
            </a:r>
          </a:p>
        </p:txBody>
      </p:sp>
      <p:grpSp>
        <p:nvGrpSpPr>
          <p:cNvPr id="22" name="Group 21">
            <a:extLst>
              <a:ext uri="{FF2B5EF4-FFF2-40B4-BE49-F238E27FC236}">
                <a16:creationId xmlns:a16="http://schemas.microsoft.com/office/drawing/2014/main" id="{3618CFC6-3D6D-4801-9B46-AF01B66E59DC}"/>
              </a:ext>
            </a:extLst>
          </p:cNvPr>
          <p:cNvGrpSpPr/>
          <p:nvPr/>
        </p:nvGrpSpPr>
        <p:grpSpPr>
          <a:xfrm>
            <a:off x="1666201" y="1634248"/>
            <a:ext cx="2309965" cy="4503690"/>
            <a:chOff x="3842238" y="1607243"/>
            <a:chExt cx="1989144" cy="4444126"/>
          </a:xfrm>
        </p:grpSpPr>
        <p:sp>
          <p:nvSpPr>
            <p:cNvPr id="23" name="Rectangle 22">
              <a:extLst>
                <a:ext uri="{FF2B5EF4-FFF2-40B4-BE49-F238E27FC236}">
                  <a16:creationId xmlns:a16="http://schemas.microsoft.com/office/drawing/2014/main" id="{08EE2572-E01E-4B3D-A467-B3B04F9C4B3C}"/>
                </a:ext>
              </a:extLst>
            </p:cNvPr>
            <p:cNvSpPr/>
            <p:nvPr/>
          </p:nvSpPr>
          <p:spPr>
            <a:xfrm>
              <a:off x="3842238" y="1607243"/>
              <a:ext cx="287458" cy="1981884"/>
            </a:xfrm>
            <a:prstGeom prst="rect">
              <a:avLst/>
            </a:prstGeom>
            <a:solidFill>
              <a:schemeClr val="accent2"/>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PERFORMANCE </a:t>
              </a:r>
            </a:p>
            <a:p>
              <a:pPr algn="ctr" defTabSz="356085">
                <a:defRPr/>
              </a:pPr>
              <a:endParaRPr lang="en-GB" sz="800" b="1">
                <a:solidFill>
                  <a:prstClr val="white"/>
                </a:solidFill>
              </a:endParaRPr>
            </a:p>
          </p:txBody>
        </p:sp>
        <p:sp>
          <p:nvSpPr>
            <p:cNvPr id="24" name="Rectangle 23">
              <a:hlinkClick r:id="rId2" action="ppaction://hlinksldjump"/>
              <a:extLst>
                <a:ext uri="{FF2B5EF4-FFF2-40B4-BE49-F238E27FC236}">
                  <a16:creationId xmlns:a16="http://schemas.microsoft.com/office/drawing/2014/main" id="{CB12A4F3-C065-46E7-A1CD-9757024A26AA}"/>
                </a:ext>
              </a:extLst>
            </p:cNvPr>
            <p:cNvSpPr/>
            <p:nvPr/>
          </p:nvSpPr>
          <p:spPr>
            <a:xfrm>
              <a:off x="4156577" y="1943480"/>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2. Catastrophe Exposure</a:t>
              </a:r>
            </a:p>
          </p:txBody>
        </p:sp>
        <p:sp>
          <p:nvSpPr>
            <p:cNvPr id="25" name="Rectangle 24">
              <a:hlinkClick r:id="rId3" action="ppaction://hlinksldjump"/>
              <a:extLst>
                <a:ext uri="{FF2B5EF4-FFF2-40B4-BE49-F238E27FC236}">
                  <a16:creationId xmlns:a16="http://schemas.microsoft.com/office/drawing/2014/main" id="{7F504908-6CD7-4125-AAF4-F4281CD3D947}"/>
                </a:ext>
              </a:extLst>
            </p:cNvPr>
            <p:cNvSpPr/>
            <p:nvPr/>
          </p:nvSpPr>
          <p:spPr>
            <a:xfrm>
              <a:off x="4160974" y="2277338"/>
              <a:ext cx="1666250" cy="301569"/>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3. Outwards Reinsurance </a:t>
              </a:r>
            </a:p>
          </p:txBody>
        </p:sp>
        <p:sp>
          <p:nvSpPr>
            <p:cNvPr id="26" name="Rectangle 25">
              <a:hlinkClick r:id="rId4" action="ppaction://hlinksldjump"/>
              <a:extLst>
                <a:ext uri="{FF2B5EF4-FFF2-40B4-BE49-F238E27FC236}">
                  <a16:creationId xmlns:a16="http://schemas.microsoft.com/office/drawing/2014/main" id="{9377CF63-5CF2-4F34-BA63-B645B4D8C637}"/>
                </a:ext>
              </a:extLst>
            </p:cNvPr>
            <p:cNvSpPr/>
            <p:nvPr/>
          </p:nvSpPr>
          <p:spPr>
            <a:xfrm>
              <a:off x="4160973" y="2607498"/>
              <a:ext cx="1666249" cy="29636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4. Claims Management </a:t>
              </a:r>
            </a:p>
          </p:txBody>
        </p:sp>
        <p:sp>
          <p:nvSpPr>
            <p:cNvPr id="27" name="Rectangle 26">
              <a:hlinkClick r:id="rId5" action="ppaction://hlinksldjump"/>
              <a:extLst>
                <a:ext uri="{FF2B5EF4-FFF2-40B4-BE49-F238E27FC236}">
                  <a16:creationId xmlns:a16="http://schemas.microsoft.com/office/drawing/2014/main" id="{74C91AFA-DF84-4BF6-90E6-5EAFFAA41096}"/>
                </a:ext>
              </a:extLst>
            </p:cNvPr>
            <p:cNvSpPr/>
            <p:nvPr/>
          </p:nvSpPr>
          <p:spPr>
            <a:xfrm>
              <a:off x="4160738" y="2945534"/>
              <a:ext cx="1666248" cy="293211"/>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5. Customer Outcomes </a:t>
              </a:r>
            </a:p>
          </p:txBody>
        </p:sp>
        <p:sp>
          <p:nvSpPr>
            <p:cNvPr id="28" name="Rectangle 27">
              <a:hlinkClick r:id="rId5" action="ppaction://hlinksldjump"/>
              <a:extLst>
                <a:ext uri="{FF2B5EF4-FFF2-40B4-BE49-F238E27FC236}">
                  <a16:creationId xmlns:a16="http://schemas.microsoft.com/office/drawing/2014/main" id="{3205539F-4808-4DA8-8749-32CDD2DECE2F}"/>
                </a:ext>
              </a:extLst>
            </p:cNvPr>
            <p:cNvSpPr/>
            <p:nvPr/>
          </p:nvSpPr>
          <p:spPr>
            <a:xfrm>
              <a:off x="4160973" y="1607244"/>
              <a:ext cx="1670409"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 Underwriting Profitability </a:t>
              </a:r>
            </a:p>
          </p:txBody>
        </p:sp>
        <p:sp>
          <p:nvSpPr>
            <p:cNvPr id="30" name="Rectangle 29">
              <a:hlinkClick r:id="rId6" action="ppaction://hlinksldjump"/>
              <a:extLst>
                <a:ext uri="{FF2B5EF4-FFF2-40B4-BE49-F238E27FC236}">
                  <a16:creationId xmlns:a16="http://schemas.microsoft.com/office/drawing/2014/main" id="{A0EEFCC8-25D2-491E-907A-560932192214}"/>
                </a:ext>
              </a:extLst>
            </p:cNvPr>
            <p:cNvSpPr/>
            <p:nvPr/>
          </p:nvSpPr>
          <p:spPr>
            <a:xfrm>
              <a:off x="4160738" y="3287572"/>
              <a:ext cx="1666248" cy="301554"/>
            </a:xfrm>
            <a:prstGeom prst="rect">
              <a:avLst/>
            </a:prstGeom>
            <a:solidFill>
              <a:schemeClr val="accent2">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6. Reserving </a:t>
              </a:r>
            </a:p>
          </p:txBody>
        </p:sp>
        <p:sp>
          <p:nvSpPr>
            <p:cNvPr id="45" name="Rectangle 44">
              <a:extLst>
                <a:ext uri="{FF2B5EF4-FFF2-40B4-BE49-F238E27FC236}">
                  <a16:creationId xmlns:a16="http://schemas.microsoft.com/office/drawing/2014/main" id="{4782D176-B652-4185-BFF1-1D52C75BE9D4}"/>
                </a:ext>
              </a:extLst>
            </p:cNvPr>
            <p:cNvSpPr/>
            <p:nvPr/>
          </p:nvSpPr>
          <p:spPr>
            <a:xfrm>
              <a:off x="3842238" y="3650037"/>
              <a:ext cx="287458" cy="979477"/>
            </a:xfrm>
            <a:prstGeom prst="rect">
              <a:avLst/>
            </a:prstGeom>
            <a:solidFill>
              <a:schemeClr val="accent5"/>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SOLVENCY </a:t>
              </a:r>
            </a:p>
          </p:txBody>
        </p:sp>
        <p:sp>
          <p:nvSpPr>
            <p:cNvPr id="46" name="Rectangle 45">
              <a:hlinkClick r:id="rId7" action="ppaction://hlinksldjump"/>
              <a:extLst>
                <a:ext uri="{FF2B5EF4-FFF2-40B4-BE49-F238E27FC236}">
                  <a16:creationId xmlns:a16="http://schemas.microsoft.com/office/drawing/2014/main" id="{406E160B-1E18-46B4-86D2-E420F6757347}"/>
                </a:ext>
              </a:extLst>
            </p:cNvPr>
            <p:cNvSpPr/>
            <p:nvPr/>
          </p:nvSpPr>
          <p:spPr>
            <a:xfrm>
              <a:off x="4160974" y="3988975"/>
              <a:ext cx="1666246"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8. Investment </a:t>
              </a:r>
            </a:p>
          </p:txBody>
        </p:sp>
        <p:sp>
          <p:nvSpPr>
            <p:cNvPr id="47" name="Rectangle 46">
              <a:hlinkClick r:id="rId8" action="ppaction://hlinksldjump"/>
              <a:extLst>
                <a:ext uri="{FF2B5EF4-FFF2-40B4-BE49-F238E27FC236}">
                  <a16:creationId xmlns:a16="http://schemas.microsoft.com/office/drawing/2014/main" id="{680F9EBF-2E9A-4A90-972D-44E2228EE8F5}"/>
                </a:ext>
              </a:extLst>
            </p:cNvPr>
            <p:cNvSpPr/>
            <p:nvPr/>
          </p:nvSpPr>
          <p:spPr>
            <a:xfrm>
              <a:off x="4160973" y="3650037"/>
              <a:ext cx="1666247"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7. Capital </a:t>
              </a:r>
            </a:p>
          </p:txBody>
        </p:sp>
        <p:sp>
          <p:nvSpPr>
            <p:cNvPr id="48" name="Rectangle 47">
              <a:hlinkClick r:id="rId9" action="ppaction://hlinksldjump"/>
              <a:extLst>
                <a:ext uri="{FF2B5EF4-FFF2-40B4-BE49-F238E27FC236}">
                  <a16:creationId xmlns:a16="http://schemas.microsoft.com/office/drawing/2014/main" id="{3263E01B-8F83-42F6-9E37-D4B0BCEA4F9B}"/>
                </a:ext>
              </a:extLst>
            </p:cNvPr>
            <p:cNvSpPr/>
            <p:nvPr/>
          </p:nvSpPr>
          <p:spPr>
            <a:xfrm>
              <a:off x="4160973" y="4327914"/>
              <a:ext cx="1666245" cy="301554"/>
            </a:xfrm>
            <a:prstGeom prst="rect">
              <a:avLst/>
            </a:prstGeom>
            <a:solidFill>
              <a:srgbClr val="7FE5DA"/>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9. Liquidity </a:t>
              </a:r>
            </a:p>
          </p:txBody>
        </p:sp>
        <p:sp>
          <p:nvSpPr>
            <p:cNvPr id="49" name="Rectangle 48">
              <a:extLst>
                <a:ext uri="{FF2B5EF4-FFF2-40B4-BE49-F238E27FC236}">
                  <a16:creationId xmlns:a16="http://schemas.microsoft.com/office/drawing/2014/main" id="{34EA39C2-B08E-4CAD-BFD8-D8B786D5E485}"/>
                </a:ext>
              </a:extLst>
            </p:cNvPr>
            <p:cNvSpPr/>
            <p:nvPr/>
          </p:nvSpPr>
          <p:spPr>
            <a:xfrm>
              <a:off x="3842238" y="4691822"/>
              <a:ext cx="287458" cy="1359547"/>
            </a:xfrm>
            <a:prstGeom prst="rect">
              <a:avLst/>
            </a:prstGeom>
            <a:solidFill>
              <a:schemeClr val="accent6"/>
            </a:solidFill>
            <a:ln w="12700">
              <a:noFill/>
            </a:ln>
          </p:spPr>
          <p:style>
            <a:lnRef idx="2">
              <a:schemeClr val="accent1">
                <a:shade val="50000"/>
              </a:schemeClr>
            </a:lnRef>
            <a:fillRef idx="1">
              <a:schemeClr val="accent1"/>
            </a:fillRef>
            <a:effectRef idx="0">
              <a:schemeClr val="accent1"/>
            </a:effectRef>
            <a:fontRef idx="minor">
              <a:schemeClr val="lt1"/>
            </a:fontRef>
          </p:style>
          <p:txBody>
            <a:bodyPr vert="vert270" wrap="square" rtlCol="0" anchor="t">
              <a:noAutofit/>
            </a:bodyPr>
            <a:lstStyle/>
            <a:p>
              <a:pPr algn="ctr" defTabSz="356085">
                <a:defRPr/>
              </a:pPr>
              <a:r>
                <a:rPr lang="en-GB" sz="800" b="1">
                  <a:solidFill>
                    <a:prstClr val="white"/>
                  </a:solidFill>
                </a:rPr>
                <a:t>OPERATIONAL</a:t>
              </a:r>
            </a:p>
          </p:txBody>
        </p:sp>
        <p:sp>
          <p:nvSpPr>
            <p:cNvPr id="50" name="Rectangle 49">
              <a:hlinkClick r:id="rId10" action="ppaction://hlinksldjump"/>
              <a:extLst>
                <a:ext uri="{FF2B5EF4-FFF2-40B4-BE49-F238E27FC236}">
                  <a16:creationId xmlns:a16="http://schemas.microsoft.com/office/drawing/2014/main" id="{6E08B998-AC42-47FB-8F45-9E0841E5ADF3}"/>
                </a:ext>
              </a:extLst>
            </p:cNvPr>
            <p:cNvSpPr/>
            <p:nvPr/>
          </p:nvSpPr>
          <p:spPr>
            <a:xfrm>
              <a:off x="4156577" y="5047353"/>
              <a:ext cx="1666013"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11. Regulatory and Financial Crime </a:t>
              </a:r>
            </a:p>
          </p:txBody>
        </p:sp>
        <p:sp>
          <p:nvSpPr>
            <p:cNvPr id="51" name="Rectangle 50">
              <a:hlinkClick r:id="rId9" action="ppaction://hlinksldjump"/>
              <a:extLst>
                <a:ext uri="{FF2B5EF4-FFF2-40B4-BE49-F238E27FC236}">
                  <a16:creationId xmlns:a16="http://schemas.microsoft.com/office/drawing/2014/main" id="{656189F3-E108-4530-8372-B4DAE94806BD}"/>
                </a:ext>
              </a:extLst>
            </p:cNvPr>
            <p:cNvSpPr/>
            <p:nvPr/>
          </p:nvSpPr>
          <p:spPr>
            <a:xfrm>
              <a:off x="4163048" y="5409156"/>
              <a:ext cx="1666242"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12. Operational resilience </a:t>
              </a:r>
            </a:p>
          </p:txBody>
        </p:sp>
        <p:sp>
          <p:nvSpPr>
            <p:cNvPr id="52" name="Rectangle 51">
              <a:hlinkClick r:id="" action="ppaction://noaction"/>
              <a:extLst>
                <a:ext uri="{FF2B5EF4-FFF2-40B4-BE49-F238E27FC236}">
                  <a16:creationId xmlns:a16="http://schemas.microsoft.com/office/drawing/2014/main" id="{779B3A22-579D-4561-8693-EBB8773F3085}"/>
                </a:ext>
              </a:extLst>
            </p:cNvPr>
            <p:cNvSpPr/>
            <p:nvPr/>
          </p:nvSpPr>
          <p:spPr>
            <a:xfrm>
              <a:off x="4160974" y="4691822"/>
              <a:ext cx="1666244" cy="313969"/>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10. Governance, Risk Management and Reporting </a:t>
              </a:r>
            </a:p>
          </p:txBody>
        </p:sp>
        <p:sp>
          <p:nvSpPr>
            <p:cNvPr id="53" name="Rectangle 52">
              <a:hlinkClick r:id="rId11" action="ppaction://hlinksldjump"/>
              <a:extLst>
                <a:ext uri="{FF2B5EF4-FFF2-40B4-BE49-F238E27FC236}">
                  <a16:creationId xmlns:a16="http://schemas.microsoft.com/office/drawing/2014/main" id="{39BA8555-4D23-4A3E-B86C-4DF8C3401B0A}"/>
                </a:ext>
              </a:extLst>
            </p:cNvPr>
            <p:cNvSpPr/>
            <p:nvPr/>
          </p:nvSpPr>
          <p:spPr>
            <a:xfrm>
              <a:off x="4163057" y="5756481"/>
              <a:ext cx="1666241" cy="294888"/>
            </a:xfrm>
            <a:prstGeom prst="rect">
              <a:avLst/>
            </a:prstGeom>
            <a:solidFill>
              <a:schemeClr val="accent6">
                <a:lumMod val="40000"/>
                <a:lumOff val="60000"/>
              </a:schemeClr>
            </a:solidFill>
            <a:ln w="12700">
              <a:noFill/>
            </a:ln>
          </p:spPr>
          <p:style>
            <a:lnRef idx="2">
              <a:schemeClr val="accent1"/>
            </a:lnRef>
            <a:fillRef idx="1">
              <a:schemeClr val="lt1"/>
            </a:fillRef>
            <a:effectRef idx="0">
              <a:schemeClr val="accent1"/>
            </a:effectRef>
            <a:fontRef idx="minor">
              <a:schemeClr val="dk1"/>
            </a:fontRef>
          </p:style>
          <p:txBody>
            <a:bodyPr wrap="square" lIns="62308" tIns="32400" rIns="62308" bIns="32400" rtlCol="0" anchor="ctr">
              <a:noAutofit/>
            </a:bodyPr>
            <a:lstStyle/>
            <a:p>
              <a:pPr>
                <a:spcAft>
                  <a:spcPts val="415"/>
                </a:spcAft>
              </a:pPr>
              <a:r>
                <a:rPr lang="en-GB" sz="800" b="1">
                  <a:solidFill>
                    <a:schemeClr val="tx1"/>
                  </a:solidFill>
                  <a:ea typeface="+mn-lt"/>
                  <a:cs typeface="+mn-lt"/>
                </a:rPr>
                <a:t>13. Culture </a:t>
              </a:r>
            </a:p>
          </p:txBody>
        </p:sp>
      </p:grpSp>
      <p:sp>
        <p:nvSpPr>
          <p:cNvPr id="6" name="Rectangle 5">
            <a:extLst>
              <a:ext uri="{FF2B5EF4-FFF2-40B4-BE49-F238E27FC236}">
                <a16:creationId xmlns:a16="http://schemas.microsoft.com/office/drawing/2014/main" id="{849178CE-EC7E-4239-AD72-892E1DC62604}"/>
              </a:ext>
            </a:extLst>
          </p:cNvPr>
          <p:cNvSpPr/>
          <p:nvPr/>
        </p:nvSpPr>
        <p:spPr>
          <a:xfrm>
            <a:off x="5487571"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3711055310"/>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ED88838-EABD-4877-8D8A-EBEB739AD65C}"/>
              </a:ext>
            </a:extLst>
          </p:cNvPr>
          <p:cNvSpPr>
            <a:spLocks noGrp="1"/>
          </p:cNvSpPr>
          <p:nvPr>
            <p:ph type="title"/>
          </p:nvPr>
        </p:nvSpPr>
        <p:spPr/>
        <p:txBody>
          <a:bodyPr/>
          <a:lstStyle/>
          <a:p>
            <a:r>
              <a:rPr lang="en-GB"/>
              <a:t>Oversight Framework</a:t>
            </a:r>
          </a:p>
        </p:txBody>
      </p:sp>
      <p:sp>
        <p:nvSpPr>
          <p:cNvPr id="4" name="Text Placeholder 3">
            <a:extLst>
              <a:ext uri="{FF2B5EF4-FFF2-40B4-BE49-F238E27FC236}">
                <a16:creationId xmlns:a16="http://schemas.microsoft.com/office/drawing/2014/main" id="{A57C71AA-A087-46B2-8B20-C664A70EC9E4}"/>
              </a:ext>
            </a:extLst>
          </p:cNvPr>
          <p:cNvSpPr>
            <a:spLocks noGrp="1"/>
          </p:cNvSpPr>
          <p:nvPr>
            <p:ph type="body" sz="quarter" idx="17"/>
          </p:nvPr>
        </p:nvSpPr>
        <p:spPr>
          <a:xfrm>
            <a:off x="533400" y="1100138"/>
            <a:ext cx="11160125" cy="276999"/>
          </a:xfrm>
        </p:spPr>
        <p:txBody>
          <a:bodyPr/>
          <a:lstStyle/>
          <a:p>
            <a:r>
              <a:rPr lang="en-GB" sz="1800">
                <a:solidFill>
                  <a:schemeClr val="accent3"/>
                </a:solidFill>
              </a:rPr>
              <a:t>The Lloyd’s Principles</a:t>
            </a:r>
            <a:endParaRPr lang="en-GB" sz="1800"/>
          </a:p>
        </p:txBody>
      </p:sp>
      <p:sp>
        <p:nvSpPr>
          <p:cNvPr id="31" name="Freeform: Shape 30">
            <a:extLst>
              <a:ext uri="{FF2B5EF4-FFF2-40B4-BE49-F238E27FC236}">
                <a16:creationId xmlns:a16="http://schemas.microsoft.com/office/drawing/2014/main" id="{D3B44ED0-522C-48BD-9CC0-4AEBA773DEE2}"/>
              </a:ext>
            </a:extLst>
          </p:cNvPr>
          <p:cNvSpPr/>
          <p:nvPr/>
        </p:nvSpPr>
        <p:spPr>
          <a:xfrm>
            <a:off x="4440761" y="1932010"/>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Syndicate categorisation</a:t>
            </a:r>
          </a:p>
        </p:txBody>
      </p:sp>
      <p:sp>
        <p:nvSpPr>
          <p:cNvPr id="32" name="Freeform: Shape 31">
            <a:extLst>
              <a:ext uri="{FF2B5EF4-FFF2-40B4-BE49-F238E27FC236}">
                <a16:creationId xmlns:a16="http://schemas.microsoft.com/office/drawing/2014/main" id="{9DEABFAC-A205-4D37-AEBF-0E8CE3D345E5}"/>
              </a:ext>
            </a:extLst>
          </p:cNvPr>
          <p:cNvSpPr/>
          <p:nvPr/>
        </p:nvSpPr>
        <p:spPr>
          <a:xfrm>
            <a:off x="3493529" y="3636866"/>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Principles for doing business at Lloyd’s</a:t>
            </a:r>
          </a:p>
        </p:txBody>
      </p:sp>
      <p:sp>
        <p:nvSpPr>
          <p:cNvPr id="33" name="Rectangle 32">
            <a:extLst>
              <a:ext uri="{FF2B5EF4-FFF2-40B4-BE49-F238E27FC236}">
                <a16:creationId xmlns:a16="http://schemas.microsoft.com/office/drawing/2014/main" id="{0DB56D7E-BD50-42BA-A66C-4C1132B2A38E}"/>
              </a:ext>
            </a:extLst>
          </p:cNvPr>
          <p:cNvSpPr/>
          <p:nvPr/>
        </p:nvSpPr>
        <p:spPr>
          <a:xfrm>
            <a:off x="6051151" y="5638595"/>
            <a:ext cx="1566445" cy="1107996"/>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An escalating scale of interventions that are linked to principles and overall syndicates categorisation</a:t>
            </a:r>
          </a:p>
        </p:txBody>
      </p:sp>
      <p:sp>
        <p:nvSpPr>
          <p:cNvPr id="34" name="Freeform: Shape 33">
            <a:extLst>
              <a:ext uri="{FF2B5EF4-FFF2-40B4-BE49-F238E27FC236}">
                <a16:creationId xmlns:a16="http://schemas.microsoft.com/office/drawing/2014/main" id="{41FD4865-DDC9-4092-9E13-318F7837C615}"/>
              </a:ext>
            </a:extLst>
          </p:cNvPr>
          <p:cNvSpPr/>
          <p:nvPr/>
        </p:nvSpPr>
        <p:spPr>
          <a:xfrm>
            <a:off x="6531183" y="4003866"/>
            <a:ext cx="1341383" cy="1341383"/>
          </a:xfrm>
          <a:custGeom>
            <a:avLst/>
            <a:gdLst>
              <a:gd name="connsiteX0" fmla="*/ 0 w 1341437"/>
              <a:gd name="connsiteY0" fmla="*/ 0 h 1341437"/>
              <a:gd name="connsiteX1" fmla="*/ 1341437 w 1341437"/>
              <a:gd name="connsiteY1" fmla="*/ 0 h 1341437"/>
              <a:gd name="connsiteX2" fmla="*/ 1341437 w 1341437"/>
              <a:gd name="connsiteY2" fmla="*/ 1341437 h 1341437"/>
              <a:gd name="connsiteX3" fmla="*/ 0 w 1341437"/>
              <a:gd name="connsiteY3" fmla="*/ 1341437 h 1341437"/>
              <a:gd name="connsiteX4" fmla="*/ 0 w 1341437"/>
              <a:gd name="connsiteY4" fmla="*/ 0 h 1341437"/>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341437" h="1341437">
                <a:moveTo>
                  <a:pt x="0" y="0"/>
                </a:moveTo>
                <a:lnTo>
                  <a:pt x="1341437" y="0"/>
                </a:lnTo>
                <a:lnTo>
                  <a:pt x="1341437" y="1341437"/>
                </a:lnTo>
                <a:lnTo>
                  <a:pt x="0" y="1341437"/>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50798" tIns="50798" rIns="50798" bIns="50798"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777979" rtl="0" eaLnBrk="1" fontAlgn="auto" latinLnBrk="0" hangingPunct="1">
              <a:lnSpc>
                <a:spcPct val="90000"/>
              </a:lnSpc>
              <a:spcBef>
                <a:spcPct val="0"/>
              </a:spcBef>
              <a:spcAft>
                <a:spcPct val="35000"/>
              </a:spcAft>
              <a:buClrTx/>
              <a:buSzTx/>
              <a:buFontTx/>
              <a:buNone/>
              <a:tabLst/>
              <a:defRPr/>
            </a:pPr>
            <a:endParaRPr kumimoji="0" lang="en-GB" sz="4000" b="0" i="0" u="none" strike="noStrike" kern="1200" cap="none" spc="0" normalizeH="0" baseline="0" noProof="0">
              <a:ln>
                <a:noFill/>
              </a:ln>
              <a:solidFill>
                <a:prstClr val="black"/>
              </a:solidFill>
              <a:effectLst/>
              <a:uLnTx/>
              <a:uFillTx/>
              <a:latin typeface="Arial"/>
              <a:ea typeface="+mn-ea"/>
              <a:cs typeface="+mn-cs"/>
            </a:endParaRPr>
          </a:p>
        </p:txBody>
      </p:sp>
      <p:sp>
        <p:nvSpPr>
          <p:cNvPr id="35" name="Arrow: Circular 34">
            <a:extLst>
              <a:ext uri="{FF2B5EF4-FFF2-40B4-BE49-F238E27FC236}">
                <a16:creationId xmlns:a16="http://schemas.microsoft.com/office/drawing/2014/main" id="{327B4036-D35B-4B95-9F93-C3AD3ED2A27F}"/>
              </a:ext>
            </a:extLst>
          </p:cNvPr>
          <p:cNvSpPr/>
          <p:nvPr/>
        </p:nvSpPr>
        <p:spPr>
          <a:xfrm rot="19253159">
            <a:off x="2523419" y="2359384"/>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6" name="Arrow: Circular 35">
            <a:extLst>
              <a:ext uri="{FF2B5EF4-FFF2-40B4-BE49-F238E27FC236}">
                <a16:creationId xmlns:a16="http://schemas.microsoft.com/office/drawing/2014/main" id="{7501D02F-DF18-4D27-B458-A94A0DC26B89}"/>
              </a:ext>
            </a:extLst>
          </p:cNvPr>
          <p:cNvSpPr/>
          <p:nvPr/>
        </p:nvSpPr>
        <p:spPr>
          <a:xfrm rot="2990216">
            <a:off x="3236752" y="2033519"/>
            <a:ext cx="4829643" cy="4829643"/>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37" name="Freeform: Shape 36">
            <a:extLst>
              <a:ext uri="{FF2B5EF4-FFF2-40B4-BE49-F238E27FC236}">
                <a16:creationId xmlns:a16="http://schemas.microsoft.com/office/drawing/2014/main" id="{7DFF1A33-01E0-474D-B404-381B4963EBC5}"/>
              </a:ext>
            </a:extLst>
          </p:cNvPr>
          <p:cNvSpPr/>
          <p:nvPr/>
        </p:nvSpPr>
        <p:spPr>
          <a:xfrm>
            <a:off x="7197517" y="3657789"/>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38" name="Rectangle 37">
            <a:extLst>
              <a:ext uri="{FF2B5EF4-FFF2-40B4-BE49-F238E27FC236}">
                <a16:creationId xmlns:a16="http://schemas.microsoft.com/office/drawing/2014/main" id="{048167AF-0FE8-4123-83E2-0C0C749EE89E}"/>
              </a:ext>
            </a:extLst>
          </p:cNvPr>
          <p:cNvSpPr/>
          <p:nvPr/>
        </p:nvSpPr>
        <p:spPr>
          <a:xfrm>
            <a:off x="8847665" y="4097715"/>
            <a:ext cx="1513734" cy="938719"/>
          </a:xfrm>
          <a:prstGeom prst="rect">
            <a:avLst/>
          </a:prstGeom>
        </p:spPr>
        <p:txBody>
          <a:bodyPr wrap="square">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1003280" rtl="0" eaLnBrk="1" fontAlgn="auto" latinLnBrk="0" hangingPunct="1">
              <a:lnSpc>
                <a:spcPct val="100000"/>
              </a:lnSpc>
              <a:spcBef>
                <a:spcPts val="0"/>
              </a:spcBef>
              <a:spcAft>
                <a:spcPts val="0"/>
              </a:spcAft>
              <a:buClrTx/>
              <a:buSzTx/>
              <a:buFontTx/>
              <a:buNone/>
              <a:tabLst/>
              <a:defRPr/>
            </a:pPr>
            <a:r>
              <a:rPr kumimoji="0" lang="en-GB" sz="1100" b="1" i="0" u="none" strike="noStrike" kern="1200" cap="none" spc="0" normalizeH="0" baseline="0" noProof="0">
                <a:ln>
                  <a:noFill/>
                </a:ln>
                <a:solidFill>
                  <a:prstClr val="black"/>
                </a:solidFill>
                <a:effectLst/>
                <a:uLnTx/>
                <a:uFillTx/>
                <a:latin typeface="Arial"/>
                <a:ea typeface="+mn-ea"/>
                <a:cs typeface="+mn-cs"/>
              </a:rPr>
              <a:t>Growth and development opportunities for the best run businesses</a:t>
            </a:r>
          </a:p>
        </p:txBody>
      </p:sp>
      <p:sp>
        <p:nvSpPr>
          <p:cNvPr id="39" name="Freeform: Shape 38">
            <a:extLst>
              <a:ext uri="{FF2B5EF4-FFF2-40B4-BE49-F238E27FC236}">
                <a16:creationId xmlns:a16="http://schemas.microsoft.com/office/drawing/2014/main" id="{3D37F545-3D19-4E0A-8216-CE61FE2C64F3}"/>
              </a:ext>
            </a:extLst>
          </p:cNvPr>
          <p:cNvSpPr/>
          <p:nvPr/>
        </p:nvSpPr>
        <p:spPr>
          <a:xfrm>
            <a:off x="5380292" y="3647211"/>
            <a:ext cx="1747436" cy="2008548"/>
          </a:xfrm>
          <a:custGeom>
            <a:avLst/>
            <a:gdLst>
              <a:gd name="connsiteX0" fmla="*/ 0 w 2008628"/>
              <a:gd name="connsiteY0" fmla="*/ 873753 h 1747506"/>
              <a:gd name="connsiteX1" fmla="*/ 436877 w 2008628"/>
              <a:gd name="connsiteY1" fmla="*/ 0 h 1747506"/>
              <a:gd name="connsiteX2" fmla="*/ 1571752 w 2008628"/>
              <a:gd name="connsiteY2" fmla="*/ 0 h 1747506"/>
              <a:gd name="connsiteX3" fmla="*/ 2008628 w 2008628"/>
              <a:gd name="connsiteY3" fmla="*/ 873753 h 1747506"/>
              <a:gd name="connsiteX4" fmla="*/ 1571752 w 2008628"/>
              <a:gd name="connsiteY4" fmla="*/ 1747506 h 1747506"/>
              <a:gd name="connsiteX5" fmla="*/ 436877 w 2008628"/>
              <a:gd name="connsiteY5" fmla="*/ 1747506 h 1747506"/>
              <a:gd name="connsiteX6" fmla="*/ 0 w 2008628"/>
              <a:gd name="connsiteY6" fmla="*/ 873753 h 17475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008628" h="1747506">
                <a:moveTo>
                  <a:pt x="1004314" y="0"/>
                </a:moveTo>
                <a:lnTo>
                  <a:pt x="2008627" y="380083"/>
                </a:lnTo>
                <a:lnTo>
                  <a:pt x="2008627" y="1367424"/>
                </a:lnTo>
                <a:lnTo>
                  <a:pt x="1004314" y="1747506"/>
                </a:lnTo>
                <a:lnTo>
                  <a:pt x="1" y="1367424"/>
                </a:lnTo>
                <a:lnTo>
                  <a:pt x="1" y="380083"/>
                </a:lnTo>
                <a:lnTo>
                  <a:pt x="1004314" y="0"/>
                </a:lnTo>
                <a:close/>
              </a:path>
            </a:pathLst>
          </a:custGeom>
          <a:solidFill>
            <a:schemeClr val="accent1">
              <a:lumMod val="20000"/>
              <a:lumOff val="80000"/>
            </a:schemeClr>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321837" tIns="362527" rIns="321837" bIns="362527" numCol="1" spcCol="1270" anchor="ctr" anchorCtr="0">
            <a:no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endParaRPr kumimoji="0" lang="en-GB" sz="1300" b="0" i="0" u="none" strike="noStrike" kern="1200" cap="none" spc="0" normalizeH="0" baseline="0" noProof="0">
              <a:ln>
                <a:noFill/>
              </a:ln>
              <a:solidFill>
                <a:prstClr val="black"/>
              </a:solidFill>
              <a:effectLst/>
              <a:uLnTx/>
              <a:uFillTx/>
              <a:latin typeface="Arial"/>
              <a:ea typeface="+mn-ea"/>
              <a:cs typeface="+mn-cs"/>
            </a:endParaRPr>
          </a:p>
        </p:txBody>
      </p:sp>
      <p:sp>
        <p:nvSpPr>
          <p:cNvPr id="40" name="TextBox 39">
            <a:extLst>
              <a:ext uri="{FF2B5EF4-FFF2-40B4-BE49-F238E27FC236}">
                <a16:creationId xmlns:a16="http://schemas.microsoft.com/office/drawing/2014/main" id="{1CEB6AB2-66D2-440B-B4BC-D30B03E2FF2A}"/>
              </a:ext>
            </a:extLst>
          </p:cNvPr>
          <p:cNvSpPr txBox="1"/>
          <p:nvPr/>
        </p:nvSpPr>
        <p:spPr>
          <a:xfrm>
            <a:off x="7452911" y="4448341"/>
            <a:ext cx="1242065" cy="452432"/>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Development opportunities </a:t>
            </a:r>
          </a:p>
        </p:txBody>
      </p:sp>
      <p:sp>
        <p:nvSpPr>
          <p:cNvPr id="41" name="TextBox 40">
            <a:extLst>
              <a:ext uri="{FF2B5EF4-FFF2-40B4-BE49-F238E27FC236}">
                <a16:creationId xmlns:a16="http://schemas.microsoft.com/office/drawing/2014/main" id="{BCFEC55E-0419-48DD-A414-02EE2F1C36C4}"/>
              </a:ext>
            </a:extLst>
          </p:cNvPr>
          <p:cNvSpPr txBox="1"/>
          <p:nvPr/>
        </p:nvSpPr>
        <p:spPr>
          <a:xfrm>
            <a:off x="5651573" y="4297212"/>
            <a:ext cx="1182801" cy="632481"/>
          </a:xfrm>
          <a:prstGeom prst="rect">
            <a:avLst/>
          </a:prstGeom>
          <a:noFill/>
        </p:spPr>
        <p:txBody>
          <a:bodyPr wrap="square" rtlCol="0">
            <a:spAutoFit/>
          </a:bodyPr>
          <a:lstStyle>
            <a:defPPr>
              <a:defRPr lang="en-US"/>
            </a:defPPr>
            <a:lvl1pPr marL="0" algn="l" defTabSz="1003280" rtl="0" eaLnBrk="1" latinLnBrk="0" hangingPunct="1">
              <a:defRPr sz="1975" kern="1200">
                <a:solidFill>
                  <a:schemeClr val="tx1"/>
                </a:solidFill>
                <a:latin typeface="+mn-lt"/>
                <a:ea typeface="+mn-ea"/>
                <a:cs typeface="+mn-cs"/>
              </a:defRPr>
            </a:lvl1pPr>
            <a:lvl2pPr marL="501640" algn="l" defTabSz="1003280" rtl="0" eaLnBrk="1" latinLnBrk="0" hangingPunct="1">
              <a:defRPr sz="1975" kern="1200">
                <a:solidFill>
                  <a:schemeClr val="tx1"/>
                </a:solidFill>
                <a:latin typeface="+mn-lt"/>
                <a:ea typeface="+mn-ea"/>
                <a:cs typeface="+mn-cs"/>
              </a:defRPr>
            </a:lvl2pPr>
            <a:lvl3pPr marL="1003280" algn="l" defTabSz="1003280" rtl="0" eaLnBrk="1" latinLnBrk="0" hangingPunct="1">
              <a:defRPr sz="1975" kern="1200">
                <a:solidFill>
                  <a:schemeClr val="tx1"/>
                </a:solidFill>
                <a:latin typeface="+mn-lt"/>
                <a:ea typeface="+mn-ea"/>
                <a:cs typeface="+mn-cs"/>
              </a:defRPr>
            </a:lvl3pPr>
            <a:lvl4pPr marL="1504920" algn="l" defTabSz="1003280" rtl="0" eaLnBrk="1" latinLnBrk="0" hangingPunct="1">
              <a:defRPr sz="1975" kern="1200">
                <a:solidFill>
                  <a:schemeClr val="tx1"/>
                </a:solidFill>
                <a:latin typeface="+mn-lt"/>
                <a:ea typeface="+mn-ea"/>
                <a:cs typeface="+mn-cs"/>
              </a:defRPr>
            </a:lvl4pPr>
            <a:lvl5pPr marL="2006559" algn="l" defTabSz="1003280" rtl="0" eaLnBrk="1" latinLnBrk="0" hangingPunct="1">
              <a:defRPr sz="1975" kern="1200">
                <a:solidFill>
                  <a:schemeClr val="tx1"/>
                </a:solidFill>
                <a:latin typeface="+mn-lt"/>
                <a:ea typeface="+mn-ea"/>
                <a:cs typeface="+mn-cs"/>
              </a:defRPr>
            </a:lvl5pPr>
            <a:lvl6pPr marL="2508199" algn="l" defTabSz="1003280" rtl="0" eaLnBrk="1" latinLnBrk="0" hangingPunct="1">
              <a:defRPr sz="1975" kern="1200">
                <a:solidFill>
                  <a:schemeClr val="tx1"/>
                </a:solidFill>
                <a:latin typeface="+mn-lt"/>
                <a:ea typeface="+mn-ea"/>
                <a:cs typeface="+mn-cs"/>
              </a:defRPr>
            </a:lvl6pPr>
            <a:lvl7pPr marL="3009839" algn="l" defTabSz="1003280" rtl="0" eaLnBrk="1" latinLnBrk="0" hangingPunct="1">
              <a:defRPr sz="1975" kern="1200">
                <a:solidFill>
                  <a:schemeClr val="tx1"/>
                </a:solidFill>
                <a:latin typeface="+mn-lt"/>
                <a:ea typeface="+mn-ea"/>
                <a:cs typeface="+mn-cs"/>
              </a:defRPr>
            </a:lvl7pPr>
            <a:lvl8pPr marL="3511479" algn="l" defTabSz="1003280" rtl="0" eaLnBrk="1" latinLnBrk="0" hangingPunct="1">
              <a:defRPr sz="1975" kern="1200">
                <a:solidFill>
                  <a:schemeClr val="tx1"/>
                </a:solidFill>
                <a:latin typeface="+mn-lt"/>
                <a:ea typeface="+mn-ea"/>
                <a:cs typeface="+mn-cs"/>
              </a:defRPr>
            </a:lvl8pPr>
            <a:lvl9pPr marL="4013119" algn="l" defTabSz="1003280" rtl="0" eaLnBrk="1" latinLnBrk="0" hangingPunct="1">
              <a:defRPr sz="1975" kern="1200">
                <a:solidFill>
                  <a:schemeClr val="tx1"/>
                </a:solidFill>
                <a:latin typeface="+mn-lt"/>
                <a:ea typeface="+mn-ea"/>
                <a:cs typeface="+mn-cs"/>
              </a:defRPr>
            </a:lvl9pPr>
          </a:lstStyle>
          <a:p>
            <a:pPr marL="0" marR="0" lvl="0" indent="0" algn="ctr" defTabSz="577843" rtl="0" eaLnBrk="1" fontAlgn="auto" latinLnBrk="0" hangingPunct="1">
              <a:lnSpc>
                <a:spcPct val="90000"/>
              </a:lnSpc>
              <a:spcBef>
                <a:spcPct val="0"/>
              </a:spcBef>
              <a:spcAft>
                <a:spcPct val="35000"/>
              </a:spcAft>
              <a:buClrTx/>
              <a:buSzTx/>
              <a:buFontTx/>
              <a:buNone/>
              <a:tabLst/>
              <a:defRPr/>
            </a:pPr>
            <a:r>
              <a:rPr kumimoji="0" lang="en-GB" sz="1300" b="0" i="0" u="none" strike="noStrike" kern="1200" cap="none" spc="0" normalizeH="0" baseline="0" noProof="0">
                <a:ln>
                  <a:noFill/>
                </a:ln>
                <a:solidFill>
                  <a:prstClr val="white"/>
                </a:solidFill>
                <a:effectLst/>
                <a:uLnTx/>
                <a:uFillTx/>
                <a:latin typeface="Arial"/>
                <a:ea typeface="+mn-ea"/>
                <a:cs typeface="+mn-cs"/>
              </a:rPr>
              <a:t>Oversight and interventions</a:t>
            </a:r>
          </a:p>
        </p:txBody>
      </p:sp>
      <p:sp>
        <p:nvSpPr>
          <p:cNvPr id="42" name="Arrow: Circular 41">
            <a:extLst>
              <a:ext uri="{FF2B5EF4-FFF2-40B4-BE49-F238E27FC236}">
                <a16:creationId xmlns:a16="http://schemas.microsoft.com/office/drawing/2014/main" id="{16A2C929-B346-4DA1-95D8-39BC76EBE5AD}"/>
              </a:ext>
            </a:extLst>
          </p:cNvPr>
          <p:cNvSpPr/>
          <p:nvPr/>
        </p:nvSpPr>
        <p:spPr>
          <a:xfrm rot="11112765">
            <a:off x="3291717" y="1699372"/>
            <a:ext cx="4325622" cy="4777062"/>
          </a:xfrm>
          <a:prstGeom prst="circularArrow">
            <a:avLst>
              <a:gd name="adj1" fmla="val 8252"/>
              <a:gd name="adj2" fmla="val 576426"/>
              <a:gd name="adj3" fmla="val 16855402"/>
              <a:gd name="adj4" fmla="val 14968173"/>
              <a:gd name="adj5" fmla="val 9627"/>
            </a:avLst>
          </a:prstGeom>
          <a:noFill/>
          <a:ln>
            <a:solidFill>
              <a:schemeClr val="accent1"/>
            </a:solidFill>
            <a:prstDash val="lgDash"/>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sp>
      <p:sp>
        <p:nvSpPr>
          <p:cNvPr id="5" name="Rectangle 4">
            <a:extLst>
              <a:ext uri="{FF2B5EF4-FFF2-40B4-BE49-F238E27FC236}">
                <a16:creationId xmlns:a16="http://schemas.microsoft.com/office/drawing/2014/main" id="{918CE6F7-ACE1-4C49-9A55-1B2B29F320E5}"/>
              </a:ext>
            </a:extLst>
          </p:cNvPr>
          <p:cNvSpPr/>
          <p:nvPr/>
        </p:nvSpPr>
        <p:spPr>
          <a:xfrm>
            <a:off x="3083653" y="3244333"/>
            <a:ext cx="2577839" cy="369332"/>
          </a:xfrm>
          <a:prstGeom prst="rect">
            <a:avLst/>
          </a:prstGeom>
        </p:spPr>
        <p:txBody>
          <a:bodyPr wrap="square">
            <a:spAutoFit/>
          </a:bodyPr>
          <a:lstStyle/>
          <a:p>
            <a:r>
              <a:rPr lang="en-GB">
                <a:solidFill>
                  <a:srgbClr val="000000"/>
                </a:solidFill>
                <a:latin typeface="Times New Roman" panose="02020603050405020304" pitchFamily="18" charset="0"/>
              </a:rPr>
              <a:t> </a:t>
            </a:r>
            <a:endParaRPr lang="en-GB"/>
          </a:p>
        </p:txBody>
      </p:sp>
      <p:sp>
        <p:nvSpPr>
          <p:cNvPr id="6" name="Rectangle 5">
            <a:extLst>
              <a:ext uri="{FF2B5EF4-FFF2-40B4-BE49-F238E27FC236}">
                <a16:creationId xmlns:a16="http://schemas.microsoft.com/office/drawing/2014/main" id="{849178CE-EC7E-4239-AD72-892E1DC62604}"/>
              </a:ext>
            </a:extLst>
          </p:cNvPr>
          <p:cNvSpPr/>
          <p:nvPr/>
        </p:nvSpPr>
        <p:spPr>
          <a:xfrm>
            <a:off x="3762947" y="1398611"/>
            <a:ext cx="3777252" cy="600164"/>
          </a:xfrm>
          <a:prstGeom prst="rect">
            <a:avLst/>
          </a:prstGeom>
        </p:spPr>
        <p:txBody>
          <a:bodyPr wrap="square">
            <a:spAutoFit/>
          </a:bodyPr>
          <a:lstStyle/>
          <a:p>
            <a:r>
              <a:rPr lang="en-GB" sz="1100" b="1">
                <a:solidFill>
                  <a:prstClr val="black"/>
                </a:solidFill>
                <a:latin typeface="Arial"/>
              </a:rPr>
              <a:t>One consistent approach to syndicate and agent categorisation based on assessment against Principles on a qualitative and quantitative basis</a:t>
            </a:r>
          </a:p>
        </p:txBody>
      </p:sp>
    </p:spTree>
    <p:extLst>
      <p:ext uri="{BB962C8B-B14F-4D97-AF65-F5344CB8AC3E}">
        <p14:creationId xmlns:p14="http://schemas.microsoft.com/office/powerpoint/2010/main" val="1207319582"/>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IO_CHANGETRACKING" val="true"/>
  <p:tag name="ISPRING_RESOURCE_PATHS_HASH_PRESENTER" val="44e663d6cb386afbe3f46cdb2e8fb24494d17e73"/>
  <p:tag name="EMPOWERCHARTSPROPERTIES_B_0" val="AAAAAAH//////////wEAAAAAAAAAAAAAACoqIFRoaXMgaXMgYSBMaXRlREIgZmlsZSAqKgcEAP////8FAAAAAQAAAAAAAAAAAAAAAAAAAAAAAAAAAAAAAAAAAAAAAAAAAAAAAAABEQAAAFByb3BlcnR5RG9jdW1lbnRzAg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CAAAAAv//////////AQAAAAAAAAAAAAAAEQAAAFByb3BlcnR5RG9jdW1lbnRzAgAAAAAAAAAFAAAACQAAAF9pZD0kLl9pZAEDAAAAAAADAAAAAQADAAAAIwAAAENvbWJpSW5kZXg9JC5OYW1lICsgJ18nICsgJC5WZXJzaW9uAQQAAAAAAAQAAAABAAQAAAAAAAAAAP///////wAAAAAAAP////8AAAAAAP///////wAAAAAAAP////8AAAAAAP///////wAAAAAAAP////8AAAAAAP///////wAAAAAAAP////8AAAAAAP///////wAAAAAAAP////8AAAAAAP///////wAAAAAAAP////8AAAAAAP///////wAAAAAAAP////8AAAAAAP///////wAAAAAAAP////8AAAAAAP///////wAAAAAAAP////8AAAAAAP///////wAAAAAAAP////8AAAAAAP///////wAAAAAAAP////8AAAAAAP///////wAAAAAAAP////8AAAAAAP///////wAAAAAAAP////8AAAAAAP///////wAAAAAAAP////8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wQBAQEBAQEBAQEBAQEBAQIAAAAAAAAAAwAAAAMAAAAA/////wQAJwwAAAAAAAAAAAAAIAD///////////////8AAAD///////////////8DAAAAAgD///////8DAAAAAgD///////8DAAAAAwD///////////////////////////////////////////////////////////////////////////////////////////////////////////////////////////////////////////////////////////////////////////////////////////////////////////////////////////////////////////////////////////////////////////////////////////////////////////////////////////////////////////////////////////////////////////////////////////////////////////////////////////////////////////////////////////////////////////////8BACAA////////////////AAAO////////AwAAAAMA////////////////////////////////////////////////////////////////////////////////////////////////////////////////////////////////////////////////////////////////////////////////////////////////////////////////////////////////////////////////////////////////////////////////////////////////////////////////////////////////////////////////////////////////////////////////////////////////////////////////////////////////////////////////////////////////////////////////////////////////////////////////////////AgACAP///////wQAAAACABAAC1ylGjrS5GtJhJ9k3eB7p70FAAAAAAADAAAAAAADAAAAAwADAAAAAAADAAAAAwADAAMA////////BAAAAAMAEAALS/j1RwW9iEKsVsZixTJIYQUAAAABAAMAAAACAAMAAAABAAMAAAACAP///////wMAAAAAAP///////w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QAAAADAAAAAP////8EAPwLAAAAAAAAAAAAACAB////////////////AAAA////////////////BAAAAAMA////////BAAAAAMA////////BAAAAAMA////////BAAAAAMA////////////////////////////////////////////////////////////////////////////////////////////////////////////////////////////////////////////////////////////////////////////////////////////////////////////////////////////////////////////////////////////////////////////////////////////////////////////////////////////////////////////////////////////////////////////////////////////////////////////////////////////////////////////////////////////////AQAgAf///////////////wAADv///////wQAAAACAP///////////////////////////////////////////////////////////////////////////////////////////////////////////////////////////////////////////////////////////////////////////////////////////////////////////////////////////////////////////////////////////////////////////////////////////////////////////////////////////////////////////////////////////////////////////////////////////////////////////////////////////////////////////////////////////////////////////////////////////////////////////////////////wIAAgEDAAAAAgD///////8aAAZMaW5rZWRTaGFwZXNEYXRhUHJvcGVydHlfMAUAAAAAAAQAAAADAAQAAAABAAQAAAADAP///////wMABAEDAAAAAwD///////8lAAZMaW5rZWRTaGFwZVByZXNlbnRhdGlvblNldHRpbmdzRGF0YV8wBQAAAAEABAAAAAAABAAAAAIABAAAAAAABAAAAAIABAAAAAAA////////B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FAAAABAAAAAD/////AgC3DgAAAAAAAAAAAAD/////gwCDAAAABV9pZAAQAAAABFylGjrS5GtJhJ9k3eB7p70DRGF0YQAbAAAABExpbmtlZFNoYXBlRGF0YQAFAAAAAAACTmFtZQAZAAAATGlua2VkU2hhcGVzRGF0YVByb3BlcnR5ABBWZXJzaW9uAAAAAAAJTGFzdFdyaXRlAMogrPh4AQAAAAEA/////50AnQAAAAVfaWQAEAAAAARL+PVHBb2IQqxWxmLFMkhhA0RhdGEAKgAAAAhQcmVzZW50YXRpb25TY2FubmVkRm9yTGlua2VkU2hhcGVzAAEAAk5hbWUAJAAAAExpbmtlZFNoYXBlUHJlc2VudGF0aW9uU2V0dGluZ3NEYXRhABBWZXJzaW9uAAAAAAAJTGFzdFdyaXRlAPYgrPh4AQ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A"/>
  <p:tag name="EMPOWERCHARTSPROPERTIES_SLOT" val="B"/>
  <p:tag name="EMPOWERCHARTSPROPERTIES_B_LENGTH" val="24576"/>
</p:tagLst>
</file>

<file path=ppt/tags/tag2.xml><?xml version="1.0" encoding="utf-8"?>
<p:tagLst xmlns:a="http://schemas.openxmlformats.org/drawingml/2006/main" xmlns:r="http://schemas.openxmlformats.org/officeDocument/2006/relationships" xmlns:p="http://schemas.openxmlformats.org/presentationml/2006/main">
  <p:tag name="MIO_FALLBACK_LAYOUT" val="1"/>
  <p:tag name="MIO_SHOW_DATE" val="False"/>
  <p:tag name="MIO_SHOW_FOOTER" val="False"/>
  <p:tag name="MIO_SHOW_PAGENUMBER" val="False"/>
  <p:tag name="MIO_AVOID_BLANK_LAYOUT" val="True"/>
  <p:tag name="MIO_CD_LAYOUT_VALID_AREA" val="True"/>
  <p:tag name="MIO_NUMBER_OF_VALID_LAYOUTS" val="19"/>
  <p:tag name="MIO_HDS" val="True"/>
  <p:tag name="MIO_EK" val="43445"/>
  <p:tag name="MIO_EKGUID" val="36ed9850-1a62-49ad-9a7e-e6970c0df9f7"/>
  <p:tag name="MIO_UPDATE" val="True"/>
  <p:tag name="MIO_VERSION" val="08.08.2016 13:11:21"/>
  <p:tag name="MIO_DBID" val="B8FCB12D-AF03-49EB-9F79-BB019BE99E1E"/>
  <p:tag name="MIO_LASTDOWNLOADED" val="08.08.2016 14:11:23"/>
  <p:tag name="MIO_OBJECTNAME" val="Lloyd's 2016 Onscreen"/>
  <p:tag name="MIO_LASTEDITORNAME" val="Debbie Minchington"/>
  <p:tag name="MIO_PRESI_FIRST_SLIDENUMBER" val="1"/>
</p:tagLst>
</file>

<file path=ppt/tags/tag3.xml><?xml version="1.0" encoding="utf-8"?>
<p:tagLst xmlns:a="http://schemas.openxmlformats.org/drawingml/2006/main" xmlns:r="http://schemas.openxmlformats.org/officeDocument/2006/relationships" xmlns:p="http://schemas.openxmlformats.org/presentationml/2006/main">
  <p:tag name="RNRSTYLE" val="1"/>
</p:tagLst>
</file>

<file path=ppt/theme/theme1.xml><?xml version="1.0" encoding="utf-8"?>
<a:theme xmlns:a="http://schemas.openxmlformats.org/drawingml/2006/main" name="2021 Update">
  <a:themeElements>
    <a:clrScheme name="Lloyds NEW">
      <a:dk1>
        <a:sysClr val="windowText" lastClr="000000"/>
      </a:dk1>
      <a:lt1>
        <a:sysClr val="window" lastClr="FFFFFF"/>
      </a:lt1>
      <a:dk2>
        <a:srgbClr val="A1A1A2"/>
      </a:dk2>
      <a:lt2>
        <a:srgbClr val="717C7C"/>
      </a:lt2>
      <a:accent1>
        <a:srgbClr val="0021A4"/>
      </a:accent1>
      <a:accent2>
        <a:srgbClr val="282F54"/>
      </a:accent2>
      <a:accent3>
        <a:srgbClr val="0A4BB7"/>
      </a:accent3>
      <a:accent4>
        <a:srgbClr val="54A6FF"/>
      </a:accent4>
      <a:accent5>
        <a:srgbClr val="00CBB6"/>
      </a:accent5>
      <a:accent6>
        <a:srgbClr val="FF5241"/>
      </a:accent6>
      <a:hlink>
        <a:srgbClr val="1E35BF"/>
      </a:hlink>
      <a:folHlink>
        <a:srgbClr val="0021A4"/>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dirty="0" err="1" smtClean="0"/>
        </a:defPPr>
      </a:lstStyle>
      <a:style>
        <a:lnRef idx="2">
          <a:schemeClr val="accent1">
            <a:shade val="50000"/>
          </a:schemeClr>
        </a:lnRef>
        <a:fillRef idx="1">
          <a:schemeClr val="accent1"/>
        </a:fillRef>
        <a:effectRef idx="0">
          <a:schemeClr val="accent1"/>
        </a:effectRef>
        <a:fontRef idx="minor">
          <a:schemeClr val="lt1"/>
        </a:fontRef>
      </a:style>
    </a:spDef>
    <a:lnDef>
      <a:spPr>
        <a:ln w="6350">
          <a:solidFill>
            <a:schemeClr val="bg2"/>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rtlCol="0">
        <a:spAutoFit/>
      </a:bodyPr>
      <a:lstStyle>
        <a:defPPr algn="l">
          <a:defRPr sz="2000" b="1" dirty="0" err="1" smtClean="0">
            <a:solidFill>
              <a:schemeClr val="accent3"/>
            </a:solidFill>
          </a:defRPr>
        </a:defPPr>
      </a:lstStyle>
    </a:txDef>
  </a:objectDefaults>
  <a:extraClrSchemeLst/>
  <a:custClrLst>
    <a:custClr name="LightBlue">
      <a:srgbClr val="CCE4F7"/>
    </a:custClr>
    <a:custClr name="Yellow">
      <a:srgbClr val="FFC629"/>
    </a:custClr>
  </a:custClrLst>
  <a:extLst>
    <a:ext uri="{05A4C25C-085E-4340-85A3-A5531E510DB2}">
      <thm15:themeFamily xmlns:thm15="http://schemas.microsoft.com/office/thememl/2012/main" name="Lloyds_print layout_widescreen.pptx" id="{A14A3226-9935-4EB9-BE3D-02DEAF98ABA1}" vid="{DBE872EE-9710-4167-A3FD-8760417956D1}"/>
    </a:ext>
  </a:extLst>
</a:theme>
</file>

<file path=ppt/theme/theme2.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Lloyds Print">
      <a:dk1>
        <a:sysClr val="windowText" lastClr="000000"/>
      </a:dk1>
      <a:lt1>
        <a:sysClr val="window" lastClr="FFFFFF"/>
      </a:lt1>
      <a:dk2>
        <a:srgbClr val="003B4C"/>
      </a:dk2>
      <a:lt2>
        <a:srgbClr val="A1A1A2"/>
      </a:lt2>
      <a:accent1>
        <a:srgbClr val="1E35BF"/>
      </a:accent1>
      <a:accent2>
        <a:srgbClr val="282F54"/>
      </a:accent2>
      <a:accent3>
        <a:srgbClr val="0021A4"/>
      </a:accent3>
      <a:accent4>
        <a:srgbClr val="0A4BB7"/>
      </a:accent4>
      <a:accent5>
        <a:srgbClr val="A1A1A2"/>
      </a:accent5>
      <a:accent6>
        <a:srgbClr val="717C7C"/>
      </a:accent6>
      <a:hlink>
        <a:srgbClr val="16284C"/>
      </a:hlink>
      <a:folHlink>
        <a:srgbClr val="8B8A8E"/>
      </a:folHlink>
    </a:clrScheme>
    <a:fontScheme name="Lloyds Print">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BD52EDC16965DB4EB35E9388979817DF" ma:contentTypeVersion="14" ma:contentTypeDescription="Create a new document." ma:contentTypeScope="" ma:versionID="b3d4028a0171a406f62f96e8167c93d9">
  <xsd:schema xmlns:xsd="http://www.w3.org/2001/XMLSchema" xmlns:xs="http://www.w3.org/2001/XMLSchema" xmlns:p="http://schemas.microsoft.com/office/2006/metadata/properties" xmlns:ns1="http://schemas.microsoft.com/sharepoint/v3" xmlns:ns2="47bf1b99-a167-4c0f-9394-231d07a275e5" xmlns:ns3="fe136820-4826-4e16-bf1c-60c325765353" targetNamespace="http://schemas.microsoft.com/office/2006/metadata/properties" ma:root="true" ma:fieldsID="0d4063b757fac4424e5fd37a9734f73a" ns1:_="" ns2:_="" ns3:_="">
    <xsd:import namespace="http://schemas.microsoft.com/sharepoint/v3"/>
    <xsd:import namespace="47bf1b99-a167-4c0f-9394-231d07a275e5"/>
    <xsd:import namespace="fe136820-4826-4e16-bf1c-60c325765353"/>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AutoTags" minOccurs="0"/>
                <xsd:element ref="ns2:MediaServiceGenerationTime" minOccurs="0"/>
                <xsd:element ref="ns2:MediaServiceEventHashCode" minOccurs="0"/>
                <xsd:element ref="ns1:_ip_UnifiedCompliancePolicyProperties" minOccurs="0"/>
                <xsd:element ref="ns1:_ip_UnifiedCompliancePolicyUIAction" minOccurs="0"/>
                <xsd:element ref="ns2:MediaServiceOCR" minOccurs="0"/>
                <xsd:element ref="ns2:MediaServiceDateTaken" minOccurs="0"/>
                <xsd:element ref="ns2: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17" nillable="true" ma:displayName="Unified Compliance Policy Properties" ma:hidden="true" ma:internalName="_ip_UnifiedCompliancePolicyProperties">
      <xsd:simpleType>
        <xsd:restriction base="dms:Note"/>
      </xsd:simpleType>
    </xsd:element>
    <xsd:element name="_ip_UnifiedCompliancePolicyUIAction" ma:index="18"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47bf1b99-a167-4c0f-9394-231d07a275e5"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4" nillable="true" ma:displayName="Tags" ma:internalName="MediaServiceAutoTags" ma:readOnly="true">
      <xsd:simpleType>
        <xsd:restriction base="dms:Text"/>
      </xsd:simpleType>
    </xsd:element>
    <xsd:element name="MediaServiceGenerationTime" ma:index="15" nillable="true" ma:displayName="MediaServiceGenerationTime" ma:hidden="true" ma:internalName="MediaServiceGenerationTime" ma:readOnly="true">
      <xsd:simpleType>
        <xsd:restriction base="dms:Text"/>
      </xsd:simpleType>
    </xsd:element>
    <xsd:element name="MediaServiceEventHashCode" ma:index="16"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DateTaken" ma:index="20" nillable="true" ma:displayName="MediaServiceDateTaken" ma:hidden="true" ma:internalName="MediaServiceDateTaken" ma:readOnly="true">
      <xsd:simpleType>
        <xsd:restriction base="dms:Text"/>
      </xsd:simpleType>
    </xsd:element>
    <xsd:element name="MediaLengthInSeconds" ma:index="21" nillable="true" ma:displayName="MediaLengthInSeconds" ma:hidden="true" ma:internalName="MediaLengthInSeconds" ma:readOnly="tru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fe136820-4826-4e16-bf1c-60c325765353"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_ip_UnifiedCompliancePolicyUIAction xmlns="http://schemas.microsoft.com/sharepoint/v3" xsi:nil="true"/>
    <_ip_UnifiedCompliancePolicyProperties xmlns="http://schemas.microsoft.com/sharepoint/v3"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E3332FE-4418-4746-B203-003AED648657}">
  <ds:schemaRefs>
    <ds:schemaRef ds:uri="47bf1b99-a167-4c0f-9394-231d07a275e5"/>
    <ds:schemaRef ds:uri="fe136820-4826-4e16-bf1c-60c325765353"/>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microsoft.com/sharepoint/v3"/>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B4FE5EC-8545-4CB3-89BA-A383D564892E}">
  <ds:schemaRefs>
    <ds:schemaRef ds:uri="http://schemas.openxmlformats.org/package/2006/metadata/core-properties"/>
    <ds:schemaRef ds:uri="http://schemas.microsoft.com/office/2006/documentManagement/types"/>
    <ds:schemaRef ds:uri="http://schemas.microsoft.com/office/infopath/2007/PartnerControls"/>
    <ds:schemaRef ds:uri="http://purl.org/dc/elements/1.1/"/>
    <ds:schemaRef ds:uri="http://schemas.microsoft.com/office/2006/metadata/properties"/>
    <ds:schemaRef ds:uri="47bf1b99-a167-4c0f-9394-231d07a275e5"/>
    <ds:schemaRef ds:uri="http://schemas.microsoft.com/sharepoint/v3"/>
    <ds:schemaRef ds:uri="http://purl.org/dc/terms/"/>
    <ds:schemaRef ds:uri="fe136820-4826-4e16-bf1c-60c325765353"/>
    <ds:schemaRef ds:uri="http://www.w3.org/XML/1998/namespace"/>
    <ds:schemaRef ds:uri="http://purl.org/dc/dcmitype/"/>
  </ds:schemaRefs>
</ds:datastoreItem>
</file>

<file path=customXml/itemProps3.xml><?xml version="1.0" encoding="utf-8"?>
<ds:datastoreItem xmlns:ds="http://schemas.openxmlformats.org/officeDocument/2006/customXml" ds:itemID="{0877E67A-46B8-47C9-9A5E-447359B3EA87}">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emplate>LL00-811001-Lloyds_print_layout_widescreen</Template>
  <TotalTime>0</TotalTime>
  <Words>5839</Words>
  <Application>Microsoft Office PowerPoint</Application>
  <PresentationFormat>Widescreen</PresentationFormat>
  <Paragraphs>924</Paragraphs>
  <Slides>43</Slides>
  <Notes>11</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43</vt:i4>
      </vt:variant>
    </vt:vector>
  </HeadingPairs>
  <TitlesOfParts>
    <vt:vector size="50" baseType="lpstr">
      <vt:lpstr>Arial</vt:lpstr>
      <vt:lpstr>Calibri</vt:lpstr>
      <vt:lpstr>Century Gothic</vt:lpstr>
      <vt:lpstr>Symbol</vt:lpstr>
      <vt:lpstr>Times New Roman</vt:lpstr>
      <vt:lpstr>Wingdings</vt:lpstr>
      <vt:lpstr>2021 Update</vt:lpstr>
      <vt:lpstr>PowerPoint Presentation</vt:lpstr>
      <vt:lpstr>Agenda </vt:lpstr>
      <vt:lpstr>PowerPoint Presentation</vt:lpstr>
      <vt:lpstr>Oversight Framework</vt:lpstr>
      <vt:lpstr>Oversight Framework</vt:lpstr>
      <vt:lpstr>Oversight Framework</vt:lpstr>
      <vt:lpstr>Oversight Framework</vt:lpstr>
      <vt:lpstr>Oversight Framework</vt:lpstr>
      <vt:lpstr>Oversight Framework</vt:lpstr>
      <vt:lpstr>Oversight Framework</vt:lpstr>
      <vt:lpstr>Oversight Framework</vt:lpstr>
      <vt:lpstr>Oversight Framework</vt:lpstr>
      <vt:lpstr>Oversight Framework</vt:lpstr>
      <vt:lpstr>Oversight Framework</vt:lpstr>
      <vt:lpstr>Oversight Framework </vt:lpstr>
      <vt:lpstr>Oversight Framework </vt:lpstr>
      <vt:lpstr>Oversight Framework </vt:lpstr>
      <vt:lpstr>Oversight Framework </vt:lpstr>
      <vt:lpstr>Oversight Framework</vt:lpstr>
      <vt:lpstr>Oversight Framework</vt:lpstr>
      <vt:lpstr>PowerPoint Presentation</vt:lpstr>
      <vt:lpstr>Oversight Framework – Outwards Reinsurance </vt:lpstr>
      <vt:lpstr>Oversight Framework - Outwards Reinsurance</vt:lpstr>
      <vt:lpstr>Oversight Framework - Outwards Reinsurance</vt:lpstr>
      <vt:lpstr>Oversight Framework – Outwards Reinsurance</vt:lpstr>
      <vt:lpstr>Oversight Framework – Outwards Reinsurance</vt:lpstr>
      <vt:lpstr>PowerPoint Presentation</vt:lpstr>
      <vt:lpstr>Case Study 1: Syndicate X </vt:lpstr>
      <vt:lpstr>Case Study: Syndicate X </vt:lpstr>
      <vt:lpstr>Case Study 1: Syndicate X</vt:lpstr>
      <vt:lpstr>Case Study 2: Syndicate Y</vt:lpstr>
      <vt:lpstr>Case Study 2: Syndicate Y</vt:lpstr>
      <vt:lpstr>Case Study 2: Syndicate Y</vt:lpstr>
      <vt:lpstr>PowerPoint Presentation</vt:lpstr>
      <vt:lpstr>Principles self-assessments</vt:lpstr>
      <vt:lpstr>What are the key differences between the “Attestation” and “self-assessment”?</vt:lpstr>
      <vt:lpstr>PowerPoint Presentation</vt:lpstr>
      <vt:lpstr>Self-assessment Principles rating</vt:lpstr>
      <vt:lpstr>Self-assessment Principles rating</vt:lpstr>
      <vt:lpstr>PowerPoint Presentation</vt:lpstr>
      <vt:lpstr>Next Steps and Timeline </vt:lpstr>
      <vt:lpstr>What should you be doing? </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Collins, Michelle</dc:creator>
  <cp:lastModifiedBy>Teape, Nadine</cp:lastModifiedBy>
  <cp:revision>187</cp:revision>
  <dcterms:created xsi:type="dcterms:W3CDTF">2022-01-07T10:54:20Z</dcterms:created>
  <dcterms:modified xsi:type="dcterms:W3CDTF">2022-02-25T09:34:22Z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0x010100BD52EDC16965DB4EB35E9388979817DF</vt:lpwstr>
  </property>
  <property fmtid="{D5CDD505-2E9C-101B-9397-08002B2CF9AE}" pid="3" name="_dlc_DocIdItemGuid">
    <vt:lpwstr>ed09471b-42fd-4ef5-b134-1a6c2b12d48c</vt:lpwstr>
  </property>
  <property fmtid="{D5CDD505-2E9C-101B-9397-08002B2CF9AE}" pid="4" name="MSIP_Label_b3b4ac1b-ad46-41e5-bbef-cfcc59b99d32_Enabled">
    <vt:lpwstr>true</vt:lpwstr>
  </property>
  <property fmtid="{D5CDD505-2E9C-101B-9397-08002B2CF9AE}" pid="5" name="MSIP_Label_b3b4ac1b-ad46-41e5-bbef-cfcc59b99d32_SetDate">
    <vt:lpwstr>2022-02-25T09:34:21Z</vt:lpwstr>
  </property>
  <property fmtid="{D5CDD505-2E9C-101B-9397-08002B2CF9AE}" pid="6" name="MSIP_Label_b3b4ac1b-ad46-41e5-bbef-cfcc59b99d32_Method">
    <vt:lpwstr>Standard</vt:lpwstr>
  </property>
  <property fmtid="{D5CDD505-2E9C-101B-9397-08002B2CF9AE}" pid="7" name="MSIP_Label_b3b4ac1b-ad46-41e5-bbef-cfcc59b99d32_Name">
    <vt:lpwstr>b3b4ac1b-ad46-41e5-bbef-cfcc59b99d32</vt:lpwstr>
  </property>
  <property fmtid="{D5CDD505-2E9C-101B-9397-08002B2CF9AE}" pid="8" name="MSIP_Label_b3b4ac1b-ad46-41e5-bbef-cfcc59b99d32_SiteId">
    <vt:lpwstr>8df4b91e-bf72-411d-9902-5ecc8f1e6c11</vt:lpwstr>
  </property>
  <property fmtid="{D5CDD505-2E9C-101B-9397-08002B2CF9AE}" pid="9" name="MSIP_Label_b3b4ac1b-ad46-41e5-bbef-cfcc59b99d32_ActionId">
    <vt:lpwstr/>
  </property>
  <property fmtid="{D5CDD505-2E9C-101B-9397-08002B2CF9AE}" pid="10" name="MSIP_Label_b3b4ac1b-ad46-41e5-bbef-cfcc59b99d32_ContentBits">
    <vt:lpwstr>2</vt:lpwstr>
  </property>
</Properties>
</file>